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0" r:id="rId4"/>
  </p:sldMasterIdLst>
  <p:notesMasterIdLst>
    <p:notesMasterId r:id="rId20"/>
  </p:notesMasterIdLst>
  <p:sldIdLst>
    <p:sldId id="256" r:id="rId5"/>
    <p:sldId id="448" r:id="rId6"/>
    <p:sldId id="421" r:id="rId7"/>
    <p:sldId id="465" r:id="rId8"/>
    <p:sldId id="462" r:id="rId9"/>
    <p:sldId id="467" r:id="rId10"/>
    <p:sldId id="469" r:id="rId11"/>
    <p:sldId id="470" r:id="rId12"/>
    <p:sldId id="468" r:id="rId13"/>
    <p:sldId id="471" r:id="rId14"/>
    <p:sldId id="472" r:id="rId15"/>
    <p:sldId id="473" r:id="rId16"/>
    <p:sldId id="315" r:id="rId17"/>
    <p:sldId id="459" r:id="rId18"/>
    <p:sldId id="329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etworkModeller" initials="PK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4807" autoAdjust="0"/>
    <p:restoredTop sz="90485" autoAdjust="0"/>
  </p:normalViewPr>
  <p:slideViewPr>
    <p:cSldViewPr snapToGrid="0">
      <p:cViewPr varScale="1">
        <p:scale>
          <a:sx n="85" d="100"/>
          <a:sy n="85" d="100"/>
        </p:scale>
        <p:origin x="2082" y="9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46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commentAuthors" Target="commentAuthor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3F0ECD-7E1A-412F-8A4E-B4AB7EAABBBF}" type="datetimeFigureOut">
              <a:rPr lang="en-CA" smtClean="0"/>
              <a:t>2025-06-18</a:t>
            </a:fld>
            <a:endParaRPr lang="en-CA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07640A-FA8F-45D1-9195-A8FEB8E36D73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7345435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71316" cy="6874935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C294B-5A3B-4BEB-B3F7-4C5D63415E29}" type="datetime1">
              <a:rPr lang="en-CA" smtClean="0"/>
              <a:t>2025-06-18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A860F-2FA0-4808-9137-C1414C4D7E10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6828453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09E5A-577B-4415-A417-225EB08376EB}" type="datetime1">
              <a:rPr lang="en-CA" smtClean="0"/>
              <a:t>2025-06-18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A860F-2FA0-4808-9137-C1414C4D7E10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4697304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2607F-49CF-43D0-B6C8-9C1380C96493}" type="datetime1">
              <a:rPr lang="en-CA" smtClean="0"/>
              <a:t>2025-06-18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A860F-2FA0-4808-9137-C1414C4D7E10}" type="slidenum">
              <a:rPr lang="en-CA" smtClean="0"/>
              <a:t>‹#›</a:t>
            </a:fld>
            <a:endParaRPr lang="en-CA" dirty="0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45721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A4F6C-94A9-44F6-BA5D-97CA108837E6}" type="datetime1">
              <a:rPr lang="en-CA" smtClean="0"/>
              <a:t>2025-06-18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A860F-2FA0-4808-9137-C1414C4D7E10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0126635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D8EF7-D03C-43F1-B9AF-C78E63748AF2}" type="datetime1">
              <a:rPr lang="en-CA" smtClean="0"/>
              <a:t>2025-06-18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A860F-2FA0-4808-9137-C1414C4D7E10}" type="slidenum">
              <a:rPr lang="en-CA" smtClean="0"/>
              <a:t>‹#›</a:t>
            </a:fld>
            <a:endParaRPr lang="en-CA" dirty="0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333125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76AC2-2ED3-4EC6-BBCF-7E05028DF425}" type="datetime1">
              <a:rPr lang="en-CA" smtClean="0"/>
              <a:t>2025-06-18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A860F-2FA0-4808-9137-C1414C4D7E10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3299756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323FA-7A5D-464E-9FB1-F434D17AFBB6}" type="datetime1">
              <a:rPr lang="en-CA" smtClean="0"/>
              <a:t>2025-06-18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A860F-2FA0-4808-9137-C1414C4D7E10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1660018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D51C2-181F-48CF-8FDD-7A311602D0DC}" type="datetime1">
              <a:rPr lang="en-CA" smtClean="0"/>
              <a:t>2025-06-18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A860F-2FA0-4808-9137-C1414C4D7E10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9236311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D33DF-4F7C-4AEE-BA77-2A4B60791E1E}" type="datetime1">
              <a:rPr lang="en-CA" smtClean="0"/>
              <a:t>2025-06-18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A860F-2FA0-4808-9137-C1414C4D7E10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7534854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AAD23-610E-436C-B007-88A2DE870367}" type="datetime1">
              <a:rPr lang="en-CA" smtClean="0"/>
              <a:t>2025-06-18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A860F-2FA0-4808-9137-C1414C4D7E10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6907679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9C742-24E6-4E5D-BA7A-4663D4740985}" type="datetime1">
              <a:rPr lang="en-CA" smtClean="0"/>
              <a:t>2025-06-18</a:t>
            </a:fld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A860F-2FA0-4808-9137-C1414C4D7E10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8746451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6FC98-11BF-4E1C-8342-9F4A3EC44B3F}" type="datetime1">
              <a:rPr lang="en-CA" smtClean="0"/>
              <a:t>2025-06-18</a:t>
            </a:fld>
            <a:endParaRPr lang="en-CA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A860F-2FA0-4808-9137-C1414C4D7E10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0713229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5660F-3FBF-4BA4-95BC-6479EAFC6307}" type="datetime1">
              <a:rPr lang="en-CA" smtClean="0"/>
              <a:t>2025-06-18</a:t>
            </a:fld>
            <a:endParaRPr lang="en-C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A860F-2FA0-4808-9137-C1414C4D7E10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5199511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49846-8BDE-4D2C-A310-F7B621BDE5C8}" type="datetime1">
              <a:rPr lang="en-CA" smtClean="0"/>
              <a:t>2025-06-18</a:t>
            </a:fld>
            <a:endParaRPr lang="en-CA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A860F-2FA0-4808-9137-C1414C4D7E10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5984324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55CBF-8AC4-4C31-8B2D-5C5ED784FE12}" type="datetime1">
              <a:rPr lang="en-CA" smtClean="0"/>
              <a:t>2025-06-18</a:t>
            </a:fld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A860F-2FA0-4808-9137-C1414C4D7E10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9701055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D71C3-BE3C-4E9F-AC92-E26D0AC275CC}" type="datetime1">
              <a:rPr lang="en-CA" smtClean="0"/>
              <a:t>2025-06-18</a:t>
            </a:fld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A860F-2FA0-4808-9137-C1414C4D7E10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6425082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71317" cy="6874935"/>
            <a:chOff x="-8467" y="-8468"/>
            <a:chExt cx="9171317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CE6EC3-9329-4462-B49F-8476A07AE908}" type="datetime1">
              <a:rPr lang="en-CA" smtClean="0"/>
              <a:t>2025-06-18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8D0A860F-2FA0-4808-9137-C1414C4D7E10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3763740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1" r:id="rId1"/>
    <p:sldLayoutId id="2147483772" r:id="rId2"/>
    <p:sldLayoutId id="2147483773" r:id="rId3"/>
    <p:sldLayoutId id="2147483774" r:id="rId4"/>
    <p:sldLayoutId id="2147483775" r:id="rId5"/>
    <p:sldLayoutId id="2147483776" r:id="rId6"/>
    <p:sldLayoutId id="2147483777" r:id="rId7"/>
    <p:sldLayoutId id="2147483778" r:id="rId8"/>
    <p:sldLayoutId id="2147483779" r:id="rId9"/>
    <p:sldLayoutId id="2147483780" r:id="rId10"/>
    <p:sldLayoutId id="2147483781" r:id="rId11"/>
    <p:sldLayoutId id="2147483782" r:id="rId12"/>
    <p:sldLayoutId id="2147483783" r:id="rId13"/>
    <p:sldLayoutId id="2147483784" r:id="rId14"/>
    <p:sldLayoutId id="2147483785" r:id="rId15"/>
    <p:sldLayoutId id="2147483786" r:id="rId1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300" y="3432174"/>
            <a:ext cx="5825202" cy="1234727"/>
          </a:xfrm>
        </p:spPr>
        <p:txBody>
          <a:bodyPr/>
          <a:lstStyle/>
          <a:p>
            <a:pPr algn="ctr"/>
            <a:r>
              <a:rPr lang="en-US" dirty="0"/>
              <a:t>Technical Advisory Committee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300" y="4666900"/>
            <a:ext cx="5825202" cy="822674"/>
          </a:xfrm>
        </p:spPr>
        <p:txBody>
          <a:bodyPr/>
          <a:lstStyle/>
          <a:p>
            <a:pPr algn="ctr"/>
            <a:r>
              <a:rPr lang="en-CA" dirty="0"/>
              <a:t> June 18, 2025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A860F-2FA0-4808-9137-C1414C4D7E10}" type="slidenum">
              <a:rPr lang="en-CA" smtClean="0"/>
              <a:t>1</a:t>
            </a:fld>
            <a:endParaRPr lang="en-CA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8836" y="1166606"/>
            <a:ext cx="4848129" cy="14428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16725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A99FE868-0B75-44E7-8C94-87773F5A76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Land Use: Problem Definition</a:t>
            </a:r>
            <a:endParaRPr lang="en-CA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7DF3F11-483A-44A0-A3C9-9EE3FE4DB8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0512" y="1488613"/>
            <a:ext cx="7708779" cy="3880773"/>
          </a:xfrm>
        </p:spPr>
        <p:txBody>
          <a:bodyPr/>
          <a:lstStyle/>
          <a:p>
            <a:r>
              <a:rPr lang="en-US" dirty="0"/>
              <a:t>All regional travel demand models require exogenous inputs of projected population and employment by TAZ.</a:t>
            </a:r>
          </a:p>
          <a:p>
            <a:pPr lvl="1"/>
            <a:r>
              <a:rPr lang="en-US" dirty="0"/>
              <a:t>These come from a variety of sources &amp; methods, depending on the agency.</a:t>
            </a:r>
          </a:p>
          <a:p>
            <a:pPr lvl="1"/>
            <a:r>
              <a:rPr lang="en-US" dirty="0"/>
              <a:t>Inconsistencies in forecast assumptions &amp; methods make comparing model results from different agencies difficult to compare.</a:t>
            </a:r>
          </a:p>
          <a:p>
            <a:pPr lvl="1"/>
            <a:r>
              <a:rPr lang="en-US" dirty="0"/>
              <a:t>Significant duplication of effort across agencies in preparing these data.</a:t>
            </a:r>
          </a:p>
          <a:p>
            <a:r>
              <a:rPr lang="en-US" dirty="0"/>
              <a:t>All regional travel demand models take the aggregate TAZ pop/emp forecasts and synthesize the disaggregate population agents (persons; households) and (to a much lessor extent) jobs needed for input into the activity/travel model system.</a:t>
            </a:r>
          </a:p>
          <a:p>
            <a:pPr lvl="1"/>
            <a:r>
              <a:rPr lang="en-US" dirty="0"/>
              <a:t>Again, synthesis methods vary across agencies (</a:t>
            </a:r>
            <a:r>
              <a:rPr lang="en-US" dirty="0" err="1"/>
              <a:t>Popsyn</a:t>
            </a:r>
            <a:r>
              <a:rPr lang="en-US" dirty="0"/>
              <a:t> 3; MetroPop; etc.).</a:t>
            </a:r>
          </a:p>
          <a:p>
            <a:pPr lvl="1"/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826F7CC-761B-4F3B-93ED-BB3E63E012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A860F-2FA0-4808-9137-C1414C4D7E10}" type="slidenum">
              <a:rPr lang="en-CA" smtClean="0"/>
              <a:t>10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1291780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084CD9-AD5C-4692-84E3-4004CE41F9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Land Use: A Few Options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C0EB0D-92CB-45B2-B2FA-E016DA401C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9699" y="1663439"/>
            <a:ext cx="7291527" cy="4678637"/>
          </a:xfrm>
        </p:spPr>
        <p:txBody>
          <a:bodyPr/>
          <a:lstStyle/>
          <a:p>
            <a:r>
              <a:rPr lang="en-US" dirty="0"/>
              <a:t>UofT is reviving its ILUTE integrated urban modelling research program.</a:t>
            </a:r>
          </a:p>
          <a:p>
            <a:pPr lvl="1"/>
            <a:r>
              <a:rPr lang="en-US" dirty="0"/>
              <a:t>Not a short run solution.</a:t>
            </a:r>
          </a:p>
          <a:p>
            <a:r>
              <a:rPr lang="en-US" dirty="0"/>
              <a:t>Some possibilities:</a:t>
            </a:r>
          </a:p>
          <a:p>
            <a:pPr lvl="1"/>
            <a:r>
              <a:rPr lang="en-US" dirty="0"/>
              <a:t>Developing a common pop/emp forecasting system.</a:t>
            </a:r>
          </a:p>
          <a:p>
            <a:pPr lvl="1"/>
            <a:r>
              <a:rPr lang="en-US" dirty="0"/>
              <a:t>Standardizing on a common population synthesizer.</a:t>
            </a:r>
          </a:p>
          <a:p>
            <a:pPr lvl="1"/>
            <a:r>
              <a:rPr lang="en-US" dirty="0"/>
              <a:t>Developing a common database of land use forecasts/assumptions for joint use.</a:t>
            </a:r>
          </a:p>
          <a:p>
            <a:pPr lvl="2"/>
            <a:r>
              <a:rPr lang="en-US" dirty="0"/>
              <a:t>E.g., a TMG or DMG activity?</a:t>
            </a:r>
          </a:p>
          <a:p>
            <a:pPr lvl="2"/>
            <a:r>
              <a:rPr lang="en-US" dirty="0"/>
              <a:t>Has been discussed in the past.</a:t>
            </a:r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1FD378-D3A4-4CB4-BA34-61F6BDDB9A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A860F-2FA0-4808-9137-C1414C4D7E10}" type="slidenum">
              <a:rPr lang="en-CA" smtClean="0"/>
              <a:t>11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3862922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A97436-493E-4F16-B5B3-2E16E69E35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Land Use: General Discussion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6F0611-A617-4A07-B98A-9074E58546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Agency issues, needs.</a:t>
            </a:r>
          </a:p>
          <a:p>
            <a:r>
              <a:rPr lang="en-US" sz="2800" dirty="0"/>
              <a:t>Current methods.</a:t>
            </a:r>
          </a:p>
          <a:p>
            <a:r>
              <a:rPr lang="en-US" sz="2800" dirty="0"/>
              <a:t>Data needed; data available.</a:t>
            </a:r>
          </a:p>
          <a:p>
            <a:r>
              <a:rPr lang="en-US" sz="2800" dirty="0"/>
              <a:t>Barriers to collaboration.</a:t>
            </a:r>
          </a:p>
          <a:p>
            <a:r>
              <a:rPr lang="en-US" sz="2800" dirty="0"/>
              <a:t>Suggested ways forward.</a:t>
            </a:r>
          </a:p>
          <a:p>
            <a:r>
              <a:rPr lang="en-US" sz="2800" dirty="0"/>
              <a:t>…</a:t>
            </a:r>
            <a:endParaRPr lang="en-CA" sz="2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078F68-D1B3-43F4-957E-A9E98DF9E7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A860F-2FA0-4808-9137-C1414C4D7E10}" type="slidenum">
              <a:rPr lang="en-CA" smtClean="0"/>
              <a:t>12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1902444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Other Business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A860F-2FA0-4808-9137-C1414C4D7E10}" type="slidenum">
              <a:rPr lang="en-CA" smtClean="0"/>
              <a:t>13</a:t>
            </a:fld>
            <a:endParaRPr lang="en-CA" dirty="0"/>
          </a:p>
        </p:txBody>
      </p:sp>
      <p:pic>
        <p:nvPicPr>
          <p:cNvPr id="5" name="Picture 2" descr="http://passionpridepurpose.com/wp-content/uploads/2014/07/question-marks-picture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6182" y="2160588"/>
            <a:ext cx="5175249" cy="38814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200119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393EEE-C98A-46BF-BED1-E81835E3A3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0262" y="451512"/>
            <a:ext cx="8038012" cy="1320800"/>
          </a:xfrm>
        </p:spPr>
        <p:txBody>
          <a:bodyPr/>
          <a:lstStyle/>
          <a:p>
            <a:r>
              <a:rPr lang="en-CA" dirty="0"/>
              <a:t>2025-26 Meeting Schedule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062D0D-D97C-4ECA-82CB-4F881CB4EC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8638" y="1368110"/>
            <a:ext cx="7579362" cy="4874646"/>
          </a:xfrm>
        </p:spPr>
        <p:txBody>
          <a:bodyPr>
            <a:normAutofit fontScale="85000" lnSpcReduction="20000"/>
          </a:bodyPr>
          <a:lstStyle/>
          <a:p>
            <a:pPr marL="0">
              <a:lnSpc>
                <a:spcPct val="115000"/>
              </a:lnSpc>
              <a:spcBef>
                <a:spcPts val="0"/>
              </a:spcBef>
            </a:pPr>
            <a:r>
              <a:rPr lang="en-CA" sz="2300" b="1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TMG Technical Advisory Committee Meetings (10:00-12:00):</a:t>
            </a:r>
            <a:endParaRPr lang="en-CA" sz="23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00050" lvl="1">
              <a:lnSpc>
                <a:spcPct val="115000"/>
              </a:lnSpc>
              <a:spcBef>
                <a:spcPts val="0"/>
              </a:spcBef>
            </a:pPr>
            <a:r>
              <a:rPr lang="en-GB" sz="2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September 3, 2025</a:t>
            </a:r>
          </a:p>
          <a:p>
            <a:pPr marL="400050" lvl="1">
              <a:lnSpc>
                <a:spcPct val="115000"/>
              </a:lnSpc>
              <a:spcBef>
                <a:spcPts val="0"/>
              </a:spcBef>
            </a:pPr>
            <a:r>
              <a:rPr lang="en-GB" sz="2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November 5, 2025</a:t>
            </a:r>
          </a:p>
          <a:p>
            <a:pPr marL="400050" lvl="1">
              <a:lnSpc>
                <a:spcPct val="115000"/>
              </a:lnSpc>
              <a:spcBef>
                <a:spcPts val="0"/>
              </a:spcBef>
            </a:pPr>
            <a:r>
              <a:rPr lang="en-GB" sz="2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January 7, 2026</a:t>
            </a:r>
          </a:p>
          <a:p>
            <a:pPr marL="400050" lvl="1">
              <a:lnSpc>
                <a:spcPct val="115000"/>
              </a:lnSpc>
              <a:spcBef>
                <a:spcPts val="0"/>
              </a:spcBef>
            </a:pPr>
            <a:r>
              <a:rPr lang="en-GB" sz="2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February 4, 2026</a:t>
            </a:r>
          </a:p>
          <a:p>
            <a:pPr marL="0">
              <a:lnSpc>
                <a:spcPct val="115000"/>
              </a:lnSpc>
              <a:spcBef>
                <a:spcPts val="0"/>
              </a:spcBef>
            </a:pPr>
            <a:endParaRPr lang="en-CA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>
              <a:lnSpc>
                <a:spcPct val="115000"/>
              </a:lnSpc>
              <a:spcBef>
                <a:spcPts val="0"/>
              </a:spcBef>
            </a:pPr>
            <a:r>
              <a:rPr lang="en-CA" sz="2300" b="1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TMG Workshops (10:00-12:00):</a:t>
            </a:r>
            <a:endParaRPr lang="en-CA" sz="23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00050" lvl="1">
              <a:lnSpc>
                <a:spcPct val="115000"/>
              </a:lnSpc>
              <a:spcBef>
                <a:spcPts val="0"/>
              </a:spcBef>
            </a:pPr>
            <a:r>
              <a:rPr lang="en-CA" sz="2100" strike="sngStrike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June 25, 2025</a:t>
            </a:r>
            <a:r>
              <a:rPr lang="en-CA" sz="21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Cancelled</a:t>
            </a:r>
            <a:endParaRPr lang="en-CA" sz="2100" strike="sngStrike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00050" lvl="1">
              <a:lnSpc>
                <a:spcPct val="115000"/>
              </a:lnSpc>
              <a:spcBef>
                <a:spcPts val="0"/>
              </a:spcBef>
            </a:pPr>
            <a:r>
              <a:rPr lang="en-CA" sz="2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October 29, 2025</a:t>
            </a:r>
          </a:p>
          <a:p>
            <a:pPr marL="400050" lvl="1">
              <a:lnSpc>
                <a:spcPct val="115000"/>
              </a:lnSpc>
              <a:spcBef>
                <a:spcPts val="0"/>
              </a:spcBef>
            </a:pPr>
            <a:r>
              <a:rPr lang="en-CA" sz="2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December 3, 2025</a:t>
            </a:r>
          </a:p>
          <a:p>
            <a:pPr marL="400050" lvl="1">
              <a:lnSpc>
                <a:spcPct val="115000"/>
              </a:lnSpc>
              <a:spcBef>
                <a:spcPts val="0"/>
              </a:spcBef>
            </a:pPr>
            <a:r>
              <a:rPr lang="en-CA" sz="2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March 25, 2026</a:t>
            </a:r>
          </a:p>
          <a:p>
            <a:pPr marL="0">
              <a:lnSpc>
                <a:spcPct val="115000"/>
              </a:lnSpc>
              <a:spcBef>
                <a:spcPts val="0"/>
              </a:spcBef>
            </a:pPr>
            <a:endParaRPr lang="en-CA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>
              <a:lnSpc>
                <a:spcPct val="115000"/>
              </a:lnSpc>
              <a:spcBef>
                <a:spcPts val="0"/>
              </a:spcBef>
            </a:pPr>
            <a:r>
              <a:rPr lang="en-CA" sz="2300" b="1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TMG Steering Committee Meetings (10:00-12:00):</a:t>
            </a:r>
          </a:p>
          <a:p>
            <a:pPr marL="400050" lvl="1">
              <a:lnSpc>
                <a:spcPct val="115000"/>
              </a:lnSpc>
              <a:spcBef>
                <a:spcPts val="0"/>
              </a:spcBef>
            </a:pPr>
            <a:r>
              <a:rPr lang="en-GB" sz="23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October 1, 2025</a:t>
            </a:r>
          </a:p>
          <a:p>
            <a:pPr marL="400050" lvl="1">
              <a:lnSpc>
                <a:spcPct val="115000"/>
              </a:lnSpc>
              <a:spcBef>
                <a:spcPts val="0"/>
              </a:spcBef>
            </a:pPr>
            <a:r>
              <a:rPr lang="en-GB" sz="23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March 4, 2026</a:t>
            </a:r>
          </a:p>
          <a:p>
            <a:pPr marL="400050" lvl="1">
              <a:lnSpc>
                <a:spcPct val="115000"/>
              </a:lnSpc>
              <a:spcBef>
                <a:spcPts val="0"/>
              </a:spcBef>
            </a:pPr>
            <a:endParaRPr lang="en-GB" sz="25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>
              <a:lnSpc>
                <a:spcPct val="115000"/>
              </a:lnSpc>
              <a:spcBef>
                <a:spcPts val="0"/>
              </a:spcBef>
            </a:pPr>
            <a:r>
              <a:rPr lang="en-GB" sz="27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All meetings online on MS Teams.</a:t>
            </a:r>
            <a:endParaRPr lang="en-GB" sz="25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3CFDC9-3D8D-4428-9CB6-B2532596F3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A860F-2FA0-4808-9137-C1414C4D7E10}" type="slidenum">
              <a:rPr lang="en-CA" smtClean="0"/>
              <a:t>14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5705116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0" y="347548"/>
            <a:ext cx="8421050" cy="1299411"/>
          </a:xfrm>
        </p:spPr>
        <p:txBody>
          <a:bodyPr>
            <a:normAutofit fontScale="90000"/>
          </a:bodyPr>
          <a:lstStyle/>
          <a:p>
            <a:r>
              <a:rPr lang="en-CA" dirty="0"/>
              <a:t>We are adjourned! Thank you!</a:t>
            </a:r>
            <a:br>
              <a:rPr lang="en-CA" dirty="0"/>
            </a:b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A860F-2FA0-4808-9137-C1414C4D7E10}" type="slidenum">
              <a:rPr lang="en-CA" smtClean="0"/>
              <a:t>15</a:t>
            </a:fld>
            <a:endParaRPr lang="en-CA" dirty="0"/>
          </a:p>
        </p:txBody>
      </p:sp>
      <p:pic>
        <p:nvPicPr>
          <p:cNvPr id="7" name="Picture 6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8430" y="4847361"/>
            <a:ext cx="5943600" cy="1768475"/>
          </a:xfrm>
          <a:prstGeom prst="rect">
            <a:avLst/>
          </a:prstGeom>
        </p:spPr>
      </p:pic>
      <p:sp>
        <p:nvSpPr>
          <p:cNvPr id="6" name="WordArt 4"/>
          <p:cNvSpPr>
            <a:spLocks noChangeArrowheads="1" noChangeShapeType="1" noTextEdit="1"/>
          </p:cNvSpPr>
          <p:nvPr/>
        </p:nvSpPr>
        <p:spPr bwMode="auto">
          <a:xfrm>
            <a:off x="-8970" y="1750523"/>
            <a:ext cx="7054850" cy="3462338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79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/>
            <a:r>
              <a:rPr lang="en-CA" sz="3600" kern="10" dirty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Impact"/>
              </a:rPr>
              <a:t>The End!</a:t>
            </a:r>
          </a:p>
        </p:txBody>
      </p:sp>
    </p:spTree>
    <p:extLst>
      <p:ext uri="{BB962C8B-B14F-4D97-AF65-F5344CB8AC3E}">
        <p14:creationId xmlns:p14="http://schemas.microsoft.com/office/powerpoint/2010/main" val="13227588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6837B7-36BC-40B8-BCC0-0A4F4E2C34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Meeting 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642255-F4F7-474B-8B14-5D707EBC6C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8" y="1930400"/>
            <a:ext cx="7536111" cy="3880773"/>
          </a:xfrm>
        </p:spPr>
        <p:txBody>
          <a:bodyPr>
            <a:normAutofit/>
          </a:bodyPr>
          <a:lstStyle/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2025-26 work plan update.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TTS 2022 analysis.</a:t>
            </a:r>
          </a:p>
          <a:p>
            <a:pPr lvl="0">
              <a:lnSpc>
                <a:spcPct val="115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CA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Land use inputs to travel demand models: a discussion.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CA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Other business.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CA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Adjournment.</a:t>
            </a:r>
          </a:p>
          <a:p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81A41D-E9FB-4866-B60B-F5525B2082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A860F-2FA0-4808-9137-C1414C4D7E10}" type="slidenum">
              <a:rPr lang="en-CA" smtClean="0"/>
              <a:t>2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2941395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F2E708-F422-4544-A206-DBCBA548C4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963" y="164237"/>
            <a:ext cx="6347713" cy="793072"/>
          </a:xfrm>
        </p:spPr>
        <p:txBody>
          <a:bodyPr>
            <a:normAutofit/>
          </a:bodyPr>
          <a:lstStyle/>
          <a:p>
            <a:r>
              <a:rPr lang="en-US" dirty="0"/>
              <a:t>2025-26 Work Plan</a:t>
            </a:r>
            <a:endParaRPr lang="en-CA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5EBA3DD-EA7D-4E2C-AC56-53BCC62F7F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7553" y="4384623"/>
            <a:ext cx="8726750" cy="2309140"/>
          </a:xfrm>
        </p:spPr>
        <p:txBody>
          <a:bodyPr>
            <a:normAutofit/>
          </a:bodyPr>
          <a:lstStyle/>
          <a:p>
            <a:r>
              <a:rPr lang="en-CA" sz="2400" dirty="0"/>
              <a:t>2022 GGH network (Henry).</a:t>
            </a:r>
          </a:p>
          <a:p>
            <a:r>
              <a:rPr lang="en-CA" sz="2400" dirty="0"/>
              <a:t>2022 transit fares (Henry).</a:t>
            </a:r>
          </a:p>
          <a:p>
            <a:r>
              <a:rPr lang="en-US" sz="2400" dirty="0"/>
              <a:t>V4.3 projects.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4EC27D-39D0-441F-9427-81EC7939DD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A860F-2FA0-4808-9137-C1414C4D7E10}" type="slidenum">
              <a:rPr lang="en-CA" smtClean="0"/>
              <a:t>3</a:t>
            </a:fld>
            <a:endParaRPr lang="en-CA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101C448-28E4-464D-90FA-124B1905DC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67932"/>
            <a:ext cx="9144000" cy="24057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8515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459676-4C9C-4AC1-B179-40D38B99C2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4132" y="282222"/>
            <a:ext cx="6347713" cy="767644"/>
          </a:xfrm>
        </p:spPr>
        <p:txBody>
          <a:bodyPr/>
          <a:lstStyle/>
          <a:p>
            <a:r>
              <a:rPr lang="en-CA" dirty="0"/>
              <a:t>V4.3 Projects Underway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6E3260-A892-4C93-84E4-35B0EE71CF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4443" y="1123488"/>
            <a:ext cx="6942667" cy="5452290"/>
          </a:xfrm>
        </p:spPr>
        <p:txBody>
          <a:bodyPr>
            <a:normAutofit fontScale="92500" lnSpcReduction="20000"/>
          </a:bodyPr>
          <a:lstStyle/>
          <a:p>
            <a:r>
              <a:rPr lang="en-CA" dirty="0"/>
              <a:t>Volume-delay function investigation:</a:t>
            </a:r>
          </a:p>
          <a:p>
            <a:pPr lvl="1"/>
            <a:r>
              <a:rPr lang="en-CA" dirty="0"/>
              <a:t>Collaborating with Metrolinx.</a:t>
            </a:r>
          </a:p>
          <a:p>
            <a:pPr lvl="1"/>
            <a:r>
              <a:rPr lang="en-CA" dirty="0"/>
              <a:t>Summer student (Justin Fang) working with Henry.</a:t>
            </a:r>
          </a:p>
          <a:p>
            <a:r>
              <a:rPr lang="en-CA" dirty="0"/>
              <a:t>Vehicle-for-hire modelling:</a:t>
            </a:r>
          </a:p>
          <a:p>
            <a:pPr lvl="1"/>
            <a:r>
              <a:rPr lang="en-CA" dirty="0"/>
              <a:t>Collaborating with Toronto Transportation Services.</a:t>
            </a:r>
          </a:p>
          <a:p>
            <a:pPr lvl="1"/>
            <a:r>
              <a:rPr lang="en-CA" dirty="0"/>
              <a:t>New carpool model.</a:t>
            </a:r>
          </a:p>
          <a:p>
            <a:pPr lvl="1"/>
            <a:r>
              <a:rPr lang="en-CA" dirty="0"/>
              <a:t>VfH as first/last mile transit access/egress mode.</a:t>
            </a:r>
          </a:p>
          <a:p>
            <a:pPr lvl="1"/>
            <a:r>
              <a:rPr lang="en-CA" dirty="0"/>
              <a:t>Continuing development of PTC simulation model in GTAModel.</a:t>
            </a:r>
          </a:p>
          <a:p>
            <a:pPr lvl="1"/>
            <a:r>
              <a:rPr lang="en-CA" dirty="0"/>
              <a:t>One each of postdoc, PhD student, MEng student &amp; undergrad working with TMG staff.</a:t>
            </a:r>
          </a:p>
          <a:p>
            <a:r>
              <a:rPr lang="en-CA" dirty="0"/>
              <a:t>Bicycle route choice modelling.</a:t>
            </a:r>
          </a:p>
          <a:p>
            <a:pPr lvl="1"/>
            <a:r>
              <a:rPr lang="en-CA" dirty="0"/>
              <a:t>Continuing to develop a bicycle route choice model.</a:t>
            </a:r>
          </a:p>
          <a:p>
            <a:pPr lvl="1"/>
            <a:r>
              <a:rPr lang="en-CA" dirty="0"/>
              <a:t>Collaborating with Profs. Saxe &amp; Chan.</a:t>
            </a:r>
          </a:p>
          <a:p>
            <a:pPr lvl="1"/>
            <a:r>
              <a:rPr lang="en-CA" dirty="0"/>
              <a:t>Postdoc working with TMG staff.</a:t>
            </a:r>
          </a:p>
          <a:p>
            <a:r>
              <a:rPr lang="en-CA" dirty="0"/>
              <a:t>Transit reliability modelling in Emme.</a:t>
            </a:r>
          </a:p>
          <a:p>
            <a:pPr lvl="1"/>
            <a:r>
              <a:rPr lang="en-CA" dirty="0"/>
              <a:t>Collaborating with Prof. Shalaby &amp; Visiting Prof. Babazadeh</a:t>
            </a:r>
          </a:p>
          <a:p>
            <a:pPr lvl="1"/>
            <a:r>
              <a:rPr lang="en-CA" dirty="0"/>
              <a:t>Two postdocs working on this.</a:t>
            </a:r>
          </a:p>
          <a:p>
            <a:pPr lvl="1"/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EA3E52-D23B-4127-AC18-9DA3B9E75B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A860F-2FA0-4808-9137-C1414C4D7E10}" type="slidenum">
              <a:rPr lang="en-CA" smtClean="0"/>
              <a:t>4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8716916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23ECDC-E638-4F94-A39F-F28C078CE8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3431" y="277809"/>
            <a:ext cx="6347713" cy="648749"/>
          </a:xfrm>
        </p:spPr>
        <p:txBody>
          <a:bodyPr>
            <a:normAutofit fontScale="90000"/>
          </a:bodyPr>
          <a:lstStyle/>
          <a:p>
            <a:r>
              <a:rPr lang="en-CA" dirty="0"/>
              <a:t>Other Related Student Projects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54113F-75BC-45DB-8AF3-6EE0217E27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8" y="2160590"/>
            <a:ext cx="6823047" cy="3880773"/>
          </a:xfrm>
        </p:spPr>
        <p:txBody>
          <a:bodyPr/>
          <a:lstStyle/>
          <a:p>
            <a:r>
              <a:rPr lang="en-CA" dirty="0"/>
              <a:t>GO Bus modelling (Grace Zhang).</a:t>
            </a:r>
          </a:p>
          <a:p>
            <a:r>
              <a:rPr lang="en-CA" dirty="0"/>
              <a:t>ILUTE/2 (Charlie Martinez, Billie Zhang, Mwendwa Kiko, …)</a:t>
            </a:r>
          </a:p>
          <a:p>
            <a:r>
              <a:rPr lang="en-CA" dirty="0"/>
              <a:t>Analysis of GO expansion benefits (Richard Lee).</a:t>
            </a:r>
          </a:p>
          <a:p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253EE3A-911A-41F2-B129-3F457FDE3A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A860F-2FA0-4808-9137-C1414C4D7E10}" type="slidenum">
              <a:rPr lang="en-CA" smtClean="0"/>
              <a:t>5</a:t>
            </a:fld>
            <a:endParaRPr lang="en-CA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68B30A0-7EC4-426B-8201-48C25DDFE180}"/>
              </a:ext>
            </a:extLst>
          </p:cNvPr>
          <p:cNvSpPr txBox="1"/>
          <p:nvPr/>
        </p:nvSpPr>
        <p:spPr>
          <a:xfrm>
            <a:off x="433431" y="1174242"/>
            <a:ext cx="76032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 number of student- &amp; postdoc-based projects are underway in support of GTAModel V4.3 / V5.0: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623375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8A3E63-FFCF-4969-807F-EE17353374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5421" y="282222"/>
            <a:ext cx="6347713" cy="733778"/>
          </a:xfrm>
        </p:spPr>
        <p:txBody>
          <a:bodyPr/>
          <a:lstStyle/>
          <a:p>
            <a:r>
              <a:rPr lang="en-CA" dirty="0"/>
              <a:t>TTS 2022 Analysis (1)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5AD857-38B9-41EB-9C22-B2B23774F2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5421" y="1392946"/>
            <a:ext cx="7710312" cy="3880773"/>
          </a:xfrm>
        </p:spPr>
        <p:txBody>
          <a:bodyPr>
            <a:normAutofit fontScale="92500" lnSpcReduction="10000"/>
          </a:bodyPr>
          <a:lstStyle/>
          <a:p>
            <a:r>
              <a:rPr lang="en-CA" sz="2400" dirty="0"/>
              <a:t>First round of analysis is complete. Available on the TMG website:</a:t>
            </a:r>
          </a:p>
          <a:p>
            <a:pPr lvl="1"/>
            <a:r>
              <a:rPr lang="en-CA" sz="2400" dirty="0"/>
              <a:t>CTRF presentation:</a:t>
            </a:r>
          </a:p>
          <a:p>
            <a:pPr marL="457200" lvl="1" indent="0">
              <a:buNone/>
            </a:pPr>
            <a:r>
              <a:rPr lang="en-US" dirty="0"/>
              <a:t>Gao, Y., Y. Liu and E.J. Miller, “Pre/Post Pandemic Travel Behaviour in the Greater Golden Horseshoe”, presented at the 60th Annual Conference of the Canadian Transportation Research Forum, Ottawa: May 25-28, 2025.</a:t>
            </a:r>
            <a:endParaRPr lang="en-CA" dirty="0"/>
          </a:p>
          <a:p>
            <a:pPr lvl="1"/>
            <a:r>
              <a:rPr lang="en-CA" sz="2400" dirty="0"/>
              <a:t>TMG technical report:</a:t>
            </a:r>
          </a:p>
          <a:p>
            <a:pPr marL="457200" lvl="1" indent="0">
              <a:buNone/>
            </a:pPr>
            <a:r>
              <a:rPr lang="en-US" dirty="0"/>
              <a:t>Gao, Y., Y. Lin and E.J. Miller, Changing Travel Behaviour in the GGH: Analysis of TTS 2022, Toronto: Travel Modelling Group, University of Toronto, June 10, 2025, 74 pages.</a:t>
            </a:r>
            <a:endParaRPr lang="en-CA" sz="2400" dirty="0"/>
          </a:p>
          <a:p>
            <a:r>
              <a:rPr lang="en-CA" sz="2400" dirty="0"/>
              <a:t>Continuing to look at WaH/WfH using TTS and THATS data, including some exploratory modelling.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1B25DD-0663-4BE7-A99B-C33485097D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A860F-2FA0-4808-9137-C1414C4D7E10}" type="slidenum">
              <a:rPr lang="en-CA" smtClean="0"/>
              <a:t>6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1322932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8A3E63-FFCF-4969-807F-EE17353374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5421" y="282222"/>
            <a:ext cx="7575503" cy="733778"/>
          </a:xfrm>
        </p:spPr>
        <p:txBody>
          <a:bodyPr>
            <a:normAutofit fontScale="90000"/>
          </a:bodyPr>
          <a:lstStyle/>
          <a:p>
            <a:r>
              <a:rPr lang="en-CA" dirty="0"/>
              <a:t>TTS 2022 Analysis (2): A Few Findings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5AD857-38B9-41EB-9C22-B2B23774F2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5421" y="1392946"/>
            <a:ext cx="7710312" cy="4714891"/>
          </a:xfrm>
        </p:spPr>
        <p:txBody>
          <a:bodyPr>
            <a:normAutofit fontScale="92500" lnSpcReduction="20000"/>
          </a:bodyPr>
          <a:lstStyle/>
          <a:p>
            <a:r>
              <a:rPr lang="en-US" sz="2400" dirty="0"/>
              <a:t>As expected, instrument bias &amp; non-respondent bias are detected &amp; will need adjusting for when modelling trip/activity generation (at a minimum).</a:t>
            </a:r>
          </a:p>
          <a:p>
            <a:r>
              <a:rPr lang="en-US" sz="2400" dirty="0"/>
              <a:t>Despite weightings, concerns about sample bias exist.</a:t>
            </a:r>
          </a:p>
          <a:p>
            <a:pPr lvl="1"/>
            <a:r>
              <a:rPr lang="en-US" sz="2200" dirty="0"/>
              <a:t>Need to compare to census data.</a:t>
            </a:r>
            <a:endParaRPr lang="en-CA" sz="2200" dirty="0"/>
          </a:p>
          <a:p>
            <a:r>
              <a:rPr lang="en-CA" sz="2400" dirty="0"/>
              <a:t>Difficult to differentiate between possible survey biases &amp; actual changes from 2016.</a:t>
            </a:r>
          </a:p>
          <a:p>
            <a:r>
              <a:rPr lang="en-CA" sz="2400" dirty="0"/>
              <a:t>Transit under-count is a serious concern.</a:t>
            </a:r>
          </a:p>
          <a:p>
            <a:r>
              <a:rPr lang="en-CA" sz="2400" dirty="0"/>
              <a:t>WaH/WfH effects are quite evident.</a:t>
            </a:r>
          </a:p>
          <a:p>
            <a:pPr lvl="1"/>
            <a:r>
              <a:rPr lang="en-CA" sz="2200" dirty="0"/>
              <a:t>Largely appear to be as expected.</a:t>
            </a:r>
          </a:p>
          <a:p>
            <a:pPr lvl="1"/>
            <a:r>
              <a:rPr lang="en-CA" sz="2200" dirty="0"/>
              <a:t>Affects overall daily activity patterns, not just commuting.</a:t>
            </a:r>
          </a:p>
          <a:p>
            <a:r>
              <a:rPr lang="en-CA" sz="2400" dirty="0"/>
              <a:t>Some indications of 2022-23 changes. Will continue to investigate.</a:t>
            </a:r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1B25DD-0663-4BE7-A99B-C33485097D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A860F-2FA0-4808-9137-C1414C4D7E10}" type="slidenum">
              <a:rPr lang="en-CA" smtClean="0"/>
              <a:t>7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5393598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EB4541-FD26-4F02-8BC9-ABD7091081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7452" y="281126"/>
            <a:ext cx="8815526" cy="1320800"/>
          </a:xfrm>
        </p:spPr>
        <p:txBody>
          <a:bodyPr/>
          <a:lstStyle/>
          <a:p>
            <a:r>
              <a:rPr lang="en-CA" dirty="0"/>
              <a:t>TTS 2022 Analysis (3): Modelling Implications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B2F01B-53C4-4147-8A7A-819D27C77F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3168" y="2095130"/>
            <a:ext cx="6998564" cy="4311358"/>
          </a:xfrm>
        </p:spPr>
        <p:txBody>
          <a:bodyPr/>
          <a:lstStyle/>
          <a:p>
            <a:r>
              <a:rPr lang="en-US" dirty="0"/>
              <a:t>Re-weighting is a possibility, but has issues as well:</a:t>
            </a:r>
          </a:p>
          <a:p>
            <a:pPr lvl="1"/>
            <a:r>
              <a:rPr lang="en-US" dirty="0"/>
              <a:t>Multiple versions of TTS.</a:t>
            </a:r>
          </a:p>
          <a:p>
            <a:pPr lvl="1"/>
            <a:r>
              <a:rPr lang="en-US" dirty="0"/>
              <a:t>Re-weighting is a challenging task.</a:t>
            </a:r>
          </a:p>
          <a:p>
            <a:r>
              <a:rPr lang="en-US" dirty="0"/>
              <a:t>Less reliance on TTS for model development:</a:t>
            </a:r>
          </a:p>
          <a:p>
            <a:pPr lvl="1"/>
            <a:r>
              <a:rPr lang="en-US" dirty="0"/>
              <a:t>Census data for population &amp; employment synthesis.</a:t>
            </a:r>
          </a:p>
          <a:p>
            <a:pPr lvl="1"/>
            <a:r>
              <a:rPr lang="en-US" dirty="0"/>
              <a:t>More extensive use of road &amp; transit count data for calibration.</a:t>
            </a:r>
          </a:p>
          <a:p>
            <a:r>
              <a:rPr lang="en-US" dirty="0"/>
              <a:t>Will investigate a multi-year estimation process (at a minimum 2016 + 2022/23).</a:t>
            </a:r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1D38BB-4435-471B-B9B3-FB6376F353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A860F-2FA0-4808-9137-C1414C4D7E10}" type="slidenum">
              <a:rPr lang="en-CA" smtClean="0"/>
              <a:t>8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4453205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1A8EEA77-0D77-49FD-B49F-559719BEDE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597" y="1431141"/>
            <a:ext cx="5276298" cy="1826581"/>
          </a:xfrm>
        </p:spPr>
        <p:txBody>
          <a:bodyPr/>
          <a:lstStyle/>
          <a:p>
            <a:r>
              <a:rPr lang="en-CA" dirty="0"/>
              <a:t>Land Use Forecasts: Data &amp; Models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FBA6DDB-6BF0-43BA-A70B-5396A2A4D5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597" y="4132336"/>
            <a:ext cx="6347715" cy="1826580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en-CA" dirty="0"/>
              <a:t>Problem definition.</a:t>
            </a:r>
          </a:p>
          <a:p>
            <a:pPr marL="457200" indent="-457200">
              <a:buAutoNum type="arabicPeriod"/>
            </a:pPr>
            <a:r>
              <a:rPr lang="en-CA" dirty="0"/>
              <a:t>Options.</a:t>
            </a:r>
          </a:p>
          <a:p>
            <a:pPr marL="457200" indent="-457200">
              <a:buAutoNum type="arabicPeriod"/>
            </a:pPr>
            <a:r>
              <a:rPr lang="en-CA" dirty="0"/>
              <a:t>General discussion: needs, issues, options.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6BE555C-4417-4DE9-B416-1003C2D5B0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A860F-2FA0-4808-9137-C1414C4D7E10}" type="slidenum">
              <a:rPr lang="en-CA" smtClean="0"/>
              <a:t>9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81314921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Custom 8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BDD7EE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C8F61A9EA1494AA7F4C5C9E66AB1DC" ma:contentTypeVersion="14" ma:contentTypeDescription="Create a new document." ma:contentTypeScope="" ma:versionID="65ff9a75cd59dbb8fb4c6afa6cdde204">
  <xsd:schema xmlns:xsd="http://www.w3.org/2001/XMLSchema" xmlns:xs="http://www.w3.org/2001/XMLSchema" xmlns:p="http://schemas.microsoft.com/office/2006/metadata/properties" xmlns:ns3="5ccce5b5-86f6-4156-93f3-71df86665cb7" xmlns:ns4="111db4cc-1b42-4762-b43a-975bac0b776e" targetNamespace="http://schemas.microsoft.com/office/2006/metadata/properties" ma:root="true" ma:fieldsID="703630602e329b997e7ed4b30b505387" ns3:_="" ns4:_="">
    <xsd:import namespace="5ccce5b5-86f6-4156-93f3-71df86665cb7"/>
    <xsd:import namespace="111db4cc-1b42-4762-b43a-975bac0b776e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KeyPoints" minOccurs="0"/>
                <xsd:element ref="ns4:MediaServiceKeyPoints" minOccurs="0"/>
                <xsd:element ref="ns4:MediaServiceAutoTags" minOccurs="0"/>
                <xsd:element ref="ns4:MediaLengthInSeconds" minOccurs="0"/>
                <xsd:element ref="ns4:MediaServiceDateTaken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ccce5b5-86f6-4156-93f3-71df86665cb7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11db4cc-1b42-4762-b43a-975bac0b776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LengthInSeconds" ma:index="16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22E5CE4-EA61-4181-9E70-8514043F0FA2}">
  <ds:schemaRefs>
    <ds:schemaRef ds:uri="111db4cc-1b42-4762-b43a-975bac0b776e"/>
    <ds:schemaRef ds:uri="http://www.w3.org/XML/1998/namespace"/>
    <ds:schemaRef ds:uri="http://purl.org/dc/elements/1.1/"/>
    <ds:schemaRef ds:uri="http://schemas.openxmlformats.org/package/2006/metadata/core-properties"/>
    <ds:schemaRef ds:uri="5ccce5b5-86f6-4156-93f3-71df86665cb7"/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http://purl.org/dc/dcmitype/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8374025D-83E2-4532-940F-6B11F59D6AE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3862D14-1A04-41AB-95F9-348A729788D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ccce5b5-86f6-4156-93f3-71df86665cb7"/>
    <ds:schemaRef ds:uri="111db4cc-1b42-4762-b43a-975bac0b776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10107</TotalTime>
  <Words>884</Words>
  <Application>Microsoft Office PowerPoint</Application>
  <PresentationFormat>On-screen Show (4:3)</PresentationFormat>
  <Paragraphs>122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Arial</vt:lpstr>
      <vt:lpstr>Calibri</vt:lpstr>
      <vt:lpstr>Impact</vt:lpstr>
      <vt:lpstr>Times New Roman</vt:lpstr>
      <vt:lpstr>Trebuchet MS</vt:lpstr>
      <vt:lpstr>Wingdings 3</vt:lpstr>
      <vt:lpstr>Facet</vt:lpstr>
      <vt:lpstr>Technical Advisory Committee</vt:lpstr>
      <vt:lpstr>Meeting Agenda</vt:lpstr>
      <vt:lpstr>2025-26 Work Plan</vt:lpstr>
      <vt:lpstr>V4.3 Projects Underway</vt:lpstr>
      <vt:lpstr>Other Related Student Projects</vt:lpstr>
      <vt:lpstr>TTS 2022 Analysis (1)</vt:lpstr>
      <vt:lpstr>TTS 2022 Analysis (2): A Few Findings</vt:lpstr>
      <vt:lpstr>TTS 2022 Analysis (3): Modelling Implications</vt:lpstr>
      <vt:lpstr>Land Use Forecasts: Data &amp; Models</vt:lpstr>
      <vt:lpstr>Land Use: Problem Definition</vt:lpstr>
      <vt:lpstr>Land Use: A Few Options</vt:lpstr>
      <vt:lpstr>Land Use: General Discussion</vt:lpstr>
      <vt:lpstr>Other Business</vt:lpstr>
      <vt:lpstr>2025-26 Meeting Schedule</vt:lpstr>
      <vt:lpstr>We are adjourned! Thank you! 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NetworkModeller</dc:creator>
  <cp:lastModifiedBy>Eric Miller</cp:lastModifiedBy>
  <cp:revision>489</cp:revision>
  <dcterms:created xsi:type="dcterms:W3CDTF">2014-05-13T18:07:51Z</dcterms:created>
  <dcterms:modified xsi:type="dcterms:W3CDTF">2025-06-18T15:37:10Z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0x01010068C8F61A9EA1494AA7F4C5C9E66AB1DC</vt:lpwstr>
  </property>
</Properties>
</file>