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4"/>
  </p:sldMasterIdLst>
  <p:notesMasterIdLst>
    <p:notesMasterId r:id="rId26"/>
  </p:notesMasterIdLst>
  <p:sldIdLst>
    <p:sldId id="256" r:id="rId5"/>
    <p:sldId id="448" r:id="rId6"/>
    <p:sldId id="421" r:id="rId7"/>
    <p:sldId id="466" r:id="rId8"/>
    <p:sldId id="470" r:id="rId9"/>
    <p:sldId id="467" r:id="rId10"/>
    <p:sldId id="471" r:id="rId11"/>
    <p:sldId id="468" r:id="rId12"/>
    <p:sldId id="469" r:id="rId13"/>
    <p:sldId id="257" r:id="rId14"/>
    <p:sldId id="472" r:id="rId15"/>
    <p:sldId id="258" r:id="rId16"/>
    <p:sldId id="260" r:id="rId17"/>
    <p:sldId id="473" r:id="rId18"/>
    <p:sldId id="474" r:id="rId19"/>
    <p:sldId id="475" r:id="rId20"/>
    <p:sldId id="465" r:id="rId21"/>
    <p:sldId id="476" r:id="rId22"/>
    <p:sldId id="315" r:id="rId23"/>
    <p:sldId id="459" r:id="rId24"/>
    <p:sldId id="32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tworkModeller" initials="P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07" autoAdjust="0"/>
    <p:restoredTop sz="90485" autoAdjust="0"/>
  </p:normalViewPr>
  <p:slideViewPr>
    <p:cSldViewPr snapToGrid="0">
      <p:cViewPr>
        <p:scale>
          <a:sx n="110" d="100"/>
          <a:sy n="110" d="100"/>
        </p:scale>
        <p:origin x="2268" y="19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F0ECD-7E1A-412F-8A4E-B4AB7EAABBBF}" type="datetimeFigureOut">
              <a:rPr lang="en-CA" smtClean="0"/>
              <a:t>2025-09-10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7640A-FA8F-45D1-9195-A8FEB8E36D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454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294B-5A3B-4BEB-B3F7-4C5D63415E29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2845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9E5A-577B-4415-A417-225EB08376EB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973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7F-49CF-43D0-B6C8-9C1380C96493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572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4F6C-94A9-44F6-BA5D-97CA108837E6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2663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8EF7-D03C-43F1-B9AF-C78E63748AF2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3312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6AC2-2ED3-4EC6-BBCF-7E05028DF425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997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23FA-7A5D-464E-9FB1-F434D17AFBB6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66001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D51C2-181F-48CF-8FDD-7A311602D0DC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363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3DF-4F7C-4AEE-BA77-2A4B60791E1E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348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AAD23-610E-436C-B007-88A2DE870367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076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C742-24E6-4E5D-BA7A-4663D4740985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7464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C98-11BF-4E1C-8342-9F4A3EC44B3F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132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660F-3FBF-4BA4-95BC-6479EAFC6307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19951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9846-8BDE-4D2C-A310-F7B621BDE5C8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843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CBF-8AC4-4C31-8B2D-5C5ED784FE12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010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71C3-BE3C-4E9F-AC92-E26D0AC275CC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250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E6EC3-9329-4462-B49F-8476A07AE908}" type="datetime1">
              <a:rPr lang="en-CA" smtClean="0"/>
              <a:t>2025-09-10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637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tmg.utoronto.ca/doc/1.6/gtamodel/index.html" TargetMode="External"/><Relationship Id="rId2" Type="http://schemas.openxmlformats.org/officeDocument/2006/relationships/hyperlink" Target="https://tmg.utoronto.ca/wp-content/uploads/2025/09/ABM-Workshop_EJMiller_UNSW_Sept-02-25.pd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3432174"/>
            <a:ext cx="5825202" cy="1234727"/>
          </a:xfrm>
        </p:spPr>
        <p:txBody>
          <a:bodyPr/>
          <a:lstStyle/>
          <a:p>
            <a:pPr algn="ctr"/>
            <a:r>
              <a:rPr lang="en-US" dirty="0"/>
              <a:t>Technical Advisory Committee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666900"/>
            <a:ext cx="5825202" cy="822674"/>
          </a:xfrm>
        </p:spPr>
        <p:txBody>
          <a:bodyPr/>
          <a:lstStyle/>
          <a:p>
            <a:pPr algn="ctr"/>
            <a:r>
              <a:rPr lang="en-CA" dirty="0"/>
              <a:t> September 10,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</a:t>
            </a:fld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836" y="1166606"/>
            <a:ext cx="4848129" cy="144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672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37C317-EDE3-4479-84E8-6A1D2B7F0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 Dependent Tasks</a:t>
            </a:r>
            <a:endParaRPr lang="en-CA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6B9788-521A-491B-971C-D967822DE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Chauffeuring: taking the dependent to/from activities.</a:t>
            </a:r>
            <a:endParaRPr lang="en-CA" dirty="0"/>
          </a:p>
          <a:p>
            <a:r>
              <a:rPr lang="en-CA" dirty="0"/>
              <a:t>Activity participation: Attending (and/or participating in) dependent activities (generally in addition to chauffeuring).</a:t>
            </a:r>
          </a:p>
          <a:p>
            <a:r>
              <a:rPr lang="en-CA" dirty="0"/>
              <a:t>In-home supervision.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108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73836C-085A-43A9-8324-9744BDA58AEC}"/>
              </a:ext>
            </a:extLst>
          </p:cNvPr>
          <p:cNvSpPr txBox="1"/>
          <p:nvPr/>
        </p:nvSpPr>
        <p:spPr>
          <a:xfrm>
            <a:off x="511619" y="1868727"/>
            <a:ext cx="1918154" cy="9233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b="1" dirty="0"/>
              <a:t>Dependent’s Projects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School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Soccer team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…</a:t>
            </a:r>
            <a:endParaRPr lang="en-CA" sz="13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EF5ED8-D1FD-436F-9FB1-9A1DC84B3B93}"/>
              </a:ext>
            </a:extLst>
          </p:cNvPr>
          <p:cNvSpPr txBox="1"/>
          <p:nvPr/>
        </p:nvSpPr>
        <p:spPr>
          <a:xfrm>
            <a:off x="4242564" y="1453229"/>
            <a:ext cx="4508478" cy="175432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b="1" dirty="0"/>
              <a:t>Household Serve Dependent Project Agenda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In-home supervision until child departs for school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Travel from home to school (arrive by 8:45am)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Travel home from school (depart 3:30pm)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Travel from home to soccer game (arrive by 6:15pm)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Attend soccer game (game ends approx. 7:15pm)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Travel home from soccer game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In-home supervision remainder of day/night</a:t>
            </a:r>
            <a:endParaRPr lang="en-CA" sz="135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D33C1B0-7403-4BD6-81F8-609CABF12141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429773" y="2330392"/>
            <a:ext cx="18127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6D5E555-8A10-4AA3-AB85-6F8474B9ED4D}"/>
              </a:ext>
            </a:extLst>
          </p:cNvPr>
          <p:cNvSpPr txBox="1"/>
          <p:nvPr/>
        </p:nvSpPr>
        <p:spPr>
          <a:xfrm>
            <a:off x="268300" y="3371741"/>
            <a:ext cx="8607399" cy="3208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A dependent child’s activity schedule for a day generates an “agenda” of possible activity episodes for an adult member of the household to undertake. These tasks need to be allocated to a household adult in order for the dependent to engage in the activity.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If an allocation of a task to an adult member is not possible, the dependent will not be able to undertake the activity.</a:t>
            </a:r>
          </a:p>
          <a:p>
            <a:r>
              <a:rPr lang="en-US" sz="1350" dirty="0"/>
              <a:t>For chauffeuring, for older children, they may be able travel on their own (e.g., a 13-year-old taking transit or walking to school). In these cases, the child faces a mode choice with being chauffeured being one option being “supplied” by the household adults.</a:t>
            </a:r>
            <a:endParaRPr lang="en-CA" sz="13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CA" sz="1350" dirty="0"/>
              <a:t>Chauffeuring will most commonly be done by car, but mode choices (transit, walking, …) may be possible in some cases.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CA" sz="1350" dirty="0"/>
              <a:t>For older children attending activities by the adult may be optional (e.g. staying to watch the soccer game as opposed to just picking up &amp; dropping off).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CA" sz="1350" dirty="0"/>
              <a:t>For now, we will assume that the dependent being served by a non-household member (e.g., getting a ride with a teammate to the soccer game) is not feasible.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3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ED29C7-3D35-4021-8C27-F58A47EF5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595" y="132429"/>
            <a:ext cx="6347714" cy="1320800"/>
          </a:xfrm>
        </p:spPr>
        <p:txBody>
          <a:bodyPr/>
          <a:lstStyle/>
          <a:p>
            <a:r>
              <a:rPr lang="en-US" dirty="0"/>
              <a:t>Generating Serve Dependent Activity Episodes (1)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4570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73836C-085A-43A9-8324-9744BDA58AEC}"/>
              </a:ext>
            </a:extLst>
          </p:cNvPr>
          <p:cNvSpPr txBox="1"/>
          <p:nvPr/>
        </p:nvSpPr>
        <p:spPr>
          <a:xfrm>
            <a:off x="454993" y="2074300"/>
            <a:ext cx="1918154" cy="9233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b="1" dirty="0"/>
              <a:t>Dependent’s Projects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School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Soccer team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…</a:t>
            </a:r>
            <a:endParaRPr lang="en-CA" sz="135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EF5ED8-D1FD-436F-9FB1-9A1DC84B3B93}"/>
              </a:ext>
            </a:extLst>
          </p:cNvPr>
          <p:cNvSpPr txBox="1"/>
          <p:nvPr/>
        </p:nvSpPr>
        <p:spPr>
          <a:xfrm>
            <a:off x="4185938" y="1658802"/>
            <a:ext cx="4508478" cy="175432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1350" dirty="0"/>
              <a:t>Household Serve Dependent Project Agenda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In-home supervision until child departs for school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Travel from home to school (arrive by 8:45am)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Travel home from school (depart 3:30pm)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Travel from home to soccer game (arrive by 6:15pm)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Attend soccer game (game ends approx. 7:15pm)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Travel home from soccer game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In-home supervision remainder of day/night</a:t>
            </a:r>
            <a:endParaRPr lang="en-CA" sz="135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D33C1B0-7403-4BD6-81F8-609CABF12141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373147" y="2535965"/>
            <a:ext cx="181279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56D5E555-8A10-4AA3-AB85-6F8474B9ED4D}"/>
              </a:ext>
            </a:extLst>
          </p:cNvPr>
          <p:cNvSpPr txBox="1"/>
          <p:nvPr/>
        </p:nvSpPr>
        <p:spPr>
          <a:xfrm>
            <a:off x="268300" y="3640232"/>
            <a:ext cx="8607399" cy="1962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If more than one adult is in the household, serve dependent tasks need to be assigned to a specific household member.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One option for doing this is some form of logit model in which tasks are assigned to the “best” household member / the “most feasible” option, etc.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Joint participation may be possible in some cases (e.g., both parents attend the soccer game with the child).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350" dirty="0"/>
              <a:t>In-home supervision is taken care of as long as at least one adult is at home for the time period. But, this can be a constraint on adult activities (e.g., can’t go shopping and leave a child home alone).</a:t>
            </a:r>
          </a:p>
          <a:p>
            <a:pPr marL="557213" lvl="1" indent="-214313">
              <a:buFont typeface="Arial" panose="020B0604020202020204" pitchFamily="34" charset="0"/>
              <a:buChar char="•"/>
            </a:pPr>
            <a:r>
              <a:rPr lang="en-US" sz="1350" dirty="0"/>
              <a:t>Maybe generate an activity for the child (e.g., accompany parent on shopping trip).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48CFF7-0482-407A-A9C8-54CB3810E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209" y="191438"/>
            <a:ext cx="6347714" cy="1320800"/>
          </a:xfrm>
        </p:spPr>
        <p:txBody>
          <a:bodyPr/>
          <a:lstStyle/>
          <a:p>
            <a:r>
              <a:rPr lang="en-US" dirty="0"/>
              <a:t>Generating Serve Dependent Activity Episodes (2)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15419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D81A6-08E3-4D10-8DCF-796D36FE1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817" y="215317"/>
            <a:ext cx="8014284" cy="1320800"/>
          </a:xfrm>
        </p:spPr>
        <p:txBody>
          <a:bodyPr>
            <a:normAutofit/>
          </a:bodyPr>
          <a:lstStyle/>
          <a:p>
            <a:r>
              <a:rPr lang="en-US" dirty="0"/>
              <a:t>Sequence of generation &amp; scheduling process (very preliminary!)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60CA6-4570-41DF-BC1F-E3DBAB9C4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85763" indent="-385763">
              <a:buFont typeface="+mj-lt"/>
              <a:buAutoNum type="arabicPeriod"/>
            </a:pPr>
            <a:r>
              <a:rPr lang="en-US" dirty="0"/>
              <a:t>Process dependents’ schedules first.</a:t>
            </a:r>
          </a:p>
          <a:p>
            <a:pPr marL="728663" lvl="1" indent="-385763">
              <a:buFont typeface="+mj-lt"/>
              <a:buAutoNum type="arabicPeriod"/>
            </a:pPr>
            <a:r>
              <a:rPr lang="en-US" dirty="0"/>
              <a:t>Create the household serve dependents project agenda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Generate &amp; schedule adults’ work episodes.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Assign serve dependents agenda items to specific household members.</a:t>
            </a:r>
          </a:p>
          <a:p>
            <a:pPr marL="728663" lvl="1" indent="-385763">
              <a:buFont typeface="+mj-lt"/>
              <a:buAutoNum type="arabicPeriod"/>
            </a:pPr>
            <a:r>
              <a:rPr lang="en-US" dirty="0"/>
              <a:t>May require modifying work schedules?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Schedule the remainder of the adults’ schedules.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Tour-based mode choice (current process).</a:t>
            </a:r>
          </a:p>
          <a:p>
            <a:pPr marL="728663" lvl="1" indent="-385763">
              <a:buFont typeface="+mj-lt"/>
              <a:buAutoNum type="arabicPeriod"/>
            </a:pPr>
            <a:r>
              <a:rPr lang="en-US" dirty="0"/>
              <a:t>Individual choices.</a:t>
            </a:r>
          </a:p>
          <a:p>
            <a:pPr marL="728663" lvl="1" indent="-385763">
              <a:buFont typeface="+mj-lt"/>
              <a:buAutoNum type="arabicPeriod"/>
            </a:pPr>
            <a:r>
              <a:rPr lang="en-US" dirty="0"/>
              <a:t>Assign autos.</a:t>
            </a:r>
          </a:p>
          <a:p>
            <a:pPr marL="728663" lvl="1" indent="-385763">
              <a:buFont typeface="+mj-lt"/>
              <a:buAutoNum type="arabicPeriod"/>
            </a:pPr>
            <a:r>
              <a:rPr lang="en-US" dirty="0"/>
              <a:t>Within-household ridesharing.</a:t>
            </a:r>
          </a:p>
          <a:p>
            <a:pPr marL="385763" indent="-385763">
              <a:buFont typeface="+mj-lt"/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4125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B7318-4249-48C6-87EB-02D947791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151" y="156237"/>
            <a:ext cx="7729058" cy="1320800"/>
          </a:xfrm>
        </p:spPr>
        <p:txBody>
          <a:bodyPr/>
          <a:lstStyle/>
          <a:p>
            <a:r>
              <a:rPr lang="en-US" dirty="0"/>
              <a:t>Parking (Residential &amp; Non-Home Destinations)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CC488-1B26-424F-B5E0-548EFD0C9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431" y="1438623"/>
            <a:ext cx="7729058" cy="120339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PhD student Ladan </a:t>
            </a:r>
            <a:r>
              <a:rPr lang="en-US" dirty="0" err="1"/>
              <a:t>Bereahman</a:t>
            </a:r>
            <a:r>
              <a:rPr lang="en-US" dirty="0"/>
              <a:t> is near-completion of her PhD thesis (Supported by MEng student Trevor Jones).</a:t>
            </a:r>
          </a:p>
          <a:p>
            <a:r>
              <a:rPr lang="en-US" dirty="0"/>
              <a:t>Will provide input to V4.3/V5.0 upgrades.</a:t>
            </a:r>
          </a:p>
          <a:p>
            <a:r>
              <a:rPr lang="en-US" dirty="0"/>
              <a:t>Papers / presentations: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2EE33-ED9C-4366-A403-EA785082F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14</a:t>
            </a:fld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AB6615-7B05-4F46-B41A-CD1A10F4ECE0}"/>
              </a:ext>
            </a:extLst>
          </p:cNvPr>
          <p:cNvSpPr txBox="1"/>
          <p:nvPr/>
        </p:nvSpPr>
        <p:spPr>
          <a:xfrm>
            <a:off x="433431" y="2731445"/>
            <a:ext cx="857354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Berahman, L., M. Haghighi and E.J. Miller (2025) “Comparing Tour-Based and Trip-Based Mode Choice Models: A Focus on Residential Parking Impacts” submitted to </a:t>
            </a:r>
            <a:r>
              <a:rPr lang="en-US" sz="1200" i="1" dirty="0"/>
              <a:t>Transportation Letters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r>
              <a:rPr lang="en-US" sz="1200" dirty="0"/>
              <a:t>Jones, T. L. Berahman and E.J. Miller (2025) “Analyzing the relationship between on-street parking demand and illegal parking”, to be presented at the 2025 Transportation Association of Canada Annual Conference, Quebec City, October, 5-8.</a:t>
            </a:r>
          </a:p>
          <a:p>
            <a:endParaRPr lang="en-US" sz="1200" dirty="0"/>
          </a:p>
          <a:p>
            <a:r>
              <a:rPr lang="en-US" sz="1200" dirty="0"/>
              <a:t>Berahman, L, M. Haghighi and E.J. Miller (2025) “Trip-Based Mode Choice Model: A Focus on Residential Parking Impacts”, presented at the 60th Annual Conference of the Canadian Transportation Research Forum, Ottawa: May 25-28.</a:t>
            </a:r>
          </a:p>
          <a:p>
            <a:endParaRPr lang="en-US" sz="1200" dirty="0"/>
          </a:p>
          <a:p>
            <a:r>
              <a:rPr lang="en-US" sz="1200" dirty="0"/>
              <a:t>Jones, T., L. Berahman and E.J. Miller (2025) “The Lasting Impact of the COVID-19 Pandemic on Urban Transportation Systems: A Case Study of On-Street Parking in Toronto”, presented at the 60th Annual Conference of the Canadian Transportation Research Forum, Ottawa: May 25-28.</a:t>
            </a:r>
          </a:p>
          <a:p>
            <a:endParaRPr lang="en-US" sz="1200" dirty="0"/>
          </a:p>
          <a:p>
            <a:r>
              <a:rPr lang="en-US" sz="1200" dirty="0"/>
              <a:t>Jones, T., L. Berahman and E.J. Miller (2025) “Analyzing the Relationship Between On-Street Parking and Land-Use”, presented at the 60th Annual Conference of the Canadian Transportation Research Forum, Ottawa: May 25-28.</a:t>
            </a:r>
          </a:p>
          <a:p>
            <a:endParaRPr lang="en-CA" sz="1200" dirty="0"/>
          </a:p>
          <a:p>
            <a:r>
              <a:rPr lang="en-US" sz="1200" dirty="0"/>
              <a:t>Berahman, L. and E.J. Miller (2025) “Measuring the Impact of Residential Parking on Car Ownership Levels”, presented at the 104th Annual Meeting of the TRB, January 5-9.</a:t>
            </a:r>
          </a:p>
          <a:p>
            <a:endParaRPr lang="en-US" sz="1200" dirty="0"/>
          </a:p>
          <a:p>
            <a:r>
              <a:rPr lang="en-US" sz="1200" dirty="0"/>
              <a:t>Berahman, L., M. Haghighi and E.J. Miller, (2024)“Investigating the Impact of Residential Parking Types on Activity Scheduling”, presented at the Canadian Transportation Research Forum 59th Annual Conference, Kelowna, BC, May 12-15.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1349316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F9AC4-EBAA-4506-A4D8-182884FE4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819" y="156237"/>
            <a:ext cx="8542790" cy="1320800"/>
          </a:xfrm>
        </p:spPr>
        <p:txBody>
          <a:bodyPr/>
          <a:lstStyle/>
          <a:p>
            <a:r>
              <a:rPr lang="en-US" dirty="0"/>
              <a:t>Auto Ownership &amp; Other Mobility Tools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70155-15E5-4144-A956-7451FC530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819" y="1271357"/>
            <a:ext cx="6347714" cy="114467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PhD thesis underway by Mwendwa Kiko.</a:t>
            </a:r>
          </a:p>
          <a:p>
            <a:r>
              <a:rPr lang="en-US" dirty="0"/>
              <a:t>Will provide input to V4.3/V5.0 upgrades.</a:t>
            </a:r>
          </a:p>
          <a:p>
            <a:r>
              <a:rPr lang="en-US" dirty="0"/>
              <a:t>Papers / presentations: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50C290-6D56-475F-A371-3E78AFB26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15</a:t>
            </a:fld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91D779-348C-4F91-9A68-8CBB881899B7}"/>
              </a:ext>
            </a:extLst>
          </p:cNvPr>
          <p:cNvSpPr txBox="1"/>
          <p:nvPr/>
        </p:nvSpPr>
        <p:spPr>
          <a:xfrm>
            <a:off x="441819" y="2550253"/>
            <a:ext cx="80163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Kiko. M., J. Zhang, Y. Zhang and E.J. Miller (2026) “From Coast to Coast: Understanding and Predicting BEV Adoption Across Canadian Regions”, submitted for presentation at the WCTR 2026 conference, Toulouse, France, July 6-10.</a:t>
            </a:r>
          </a:p>
          <a:p>
            <a:endParaRPr lang="en-US" sz="1200" dirty="0"/>
          </a:p>
          <a:p>
            <a:r>
              <a:rPr lang="en-US" sz="1200" dirty="0"/>
              <a:t>Kiko, M. and E.J. Miller (2025) “Factors Influencing Car Ownership in Toronto: Insights from a Hurdle-Ordered Model”, submitted </a:t>
            </a:r>
            <a:r>
              <a:rPr lang="en-US" sz="1200" i="1" dirty="0"/>
              <a:t>to International Journal of Sustainable Transportation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r>
              <a:rPr lang="en-US" sz="1200" dirty="0"/>
              <a:t>Kiko, M. and E.J. Miller (2024) “Jointly Modelling Car and Transit Pass Ownership in Toronto in 2011 and 2016”, submitted to </a:t>
            </a:r>
            <a:r>
              <a:rPr lang="en-US" sz="1200" i="1" dirty="0"/>
              <a:t>Travel Behaviour &amp; Society.</a:t>
            </a:r>
          </a:p>
          <a:p>
            <a:endParaRPr lang="en-US" sz="1200" i="1" dirty="0"/>
          </a:p>
          <a:p>
            <a:r>
              <a:rPr lang="en-US" sz="1200" dirty="0"/>
              <a:t>Kiko, M. and E.J. Miller (2024) “EVs and Gas Stations: Insights from a Travel Demand Model”, presented at the CATTS/TAL Symposium, Toronto: November 5.</a:t>
            </a:r>
          </a:p>
          <a:p>
            <a:endParaRPr lang="en-US" sz="1200" dirty="0"/>
          </a:p>
          <a:p>
            <a:r>
              <a:rPr lang="en-US" sz="1200" dirty="0"/>
              <a:t>Kiko, M. and E.J. Miller (2024) “The Interaction of Short-run Travel Behaviour and Long-run Vehicle Ownership: A study using Ordered Models of Vehicle Ownership Level”, presented at the 17th International Conference on Travel Behaviour Research, Vienna, July 14-18.</a:t>
            </a:r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1512607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9749-9D66-4787-9617-02D8F5ADA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177" y="243840"/>
            <a:ext cx="6347713" cy="687977"/>
          </a:xfrm>
        </p:spPr>
        <p:txBody>
          <a:bodyPr>
            <a:normAutofit fontScale="90000"/>
          </a:bodyPr>
          <a:lstStyle/>
          <a:p>
            <a:r>
              <a:rPr lang="en-US" dirty="0"/>
              <a:t>Work at Home (WaH) &amp;</a:t>
            </a:r>
            <a:br>
              <a:rPr lang="en-US" dirty="0"/>
            </a:br>
            <a:r>
              <a:rPr lang="en-US" dirty="0"/>
              <a:t>Work from Home (WfH)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0A843-D6DB-48FB-85E3-791E4D699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175" y="1560248"/>
            <a:ext cx="7611293" cy="1305421"/>
          </a:xfrm>
        </p:spPr>
        <p:txBody>
          <a:bodyPr/>
          <a:lstStyle/>
          <a:p>
            <a:r>
              <a:rPr lang="en-US" dirty="0"/>
              <a:t>We are continuing investigating WaH &amp; WfH processes using both TTS and THATS data*.</a:t>
            </a:r>
          </a:p>
          <a:p>
            <a:r>
              <a:rPr lang="en-US" dirty="0"/>
              <a:t>Papers &amp; presentations dealing with this topic in various ways: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5C266-32BF-4874-AEA5-104295519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16</a:t>
            </a:fld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23BE57-7B29-41E4-BC45-8146691794D2}"/>
              </a:ext>
            </a:extLst>
          </p:cNvPr>
          <p:cNvSpPr txBox="1"/>
          <p:nvPr/>
        </p:nvSpPr>
        <p:spPr>
          <a:xfrm>
            <a:off x="383175" y="3031682"/>
            <a:ext cx="80031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Haghighi, M., L. Berahman and E.J. Miller (2025) “The Post-Pandemic Hybrid Work Environment and Its Impacts on Weekly Trip-Making Behaviour”, presented at the 60th Annual Conference of the Canadian Transportation Research Forum, Ottawa: May 25-28.</a:t>
            </a:r>
            <a:endParaRPr lang="en-CA" sz="1200" dirty="0"/>
          </a:p>
          <a:p>
            <a:endParaRPr lang="en-CA" sz="1200" dirty="0"/>
          </a:p>
          <a:p>
            <a:r>
              <a:rPr lang="en-US" sz="1200" dirty="0"/>
              <a:t>Dong, Z. and E.J. Miller (2024) “Out-of-home non-work/school activity participation in a flexible work future: A comparative study between pre- and post-pandemic eras among remote, on-site, and hybrid workers” submitted to </a:t>
            </a:r>
            <a:r>
              <a:rPr lang="en-US" sz="1200" i="1" dirty="0"/>
              <a:t>Transportation</a:t>
            </a:r>
            <a:r>
              <a:rPr lang="en-US" sz="1200" dirty="0"/>
              <a:t>.</a:t>
            </a:r>
          </a:p>
          <a:p>
            <a:endParaRPr lang="en-US" sz="1200" dirty="0"/>
          </a:p>
          <a:p>
            <a:r>
              <a:rPr lang="en-CA" sz="1200" dirty="0"/>
              <a:t>* </a:t>
            </a:r>
            <a:r>
              <a:rPr lang="en-US" sz="1200" dirty="0"/>
              <a:t>Haghighi, M. and E.J. Miller (2024) “Week-Long Activity-Trip Diary Data Collection Using a Smartphone Application: Design, Implementation &amp; Results of the ‘THATS’ Survey”, submitted to </a:t>
            </a:r>
            <a:r>
              <a:rPr lang="en-US" sz="1200" i="1" dirty="0"/>
              <a:t>Transportation</a:t>
            </a:r>
            <a:r>
              <a:rPr lang="en-US" sz="1200" dirty="0"/>
              <a:t>.</a:t>
            </a:r>
          </a:p>
          <a:p>
            <a:r>
              <a:rPr lang="en-US" sz="1200" dirty="0"/>
              <a:t>* Haghighi, M. and E.J. Miller (2023) A Comprehensive Report of the Design and Implementation of THATS Survey. University of Toronto, July. https://tmg.utoronto.ca/wp-content/uploads/2023/08/THATS-Design-Comprehensive-Report-August2_compressed.pdf</a:t>
            </a:r>
          </a:p>
          <a:p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8439912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9676-4C9C-4AC1-B179-40D38B99C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32" y="282222"/>
            <a:ext cx="7579299" cy="767644"/>
          </a:xfrm>
        </p:spPr>
        <p:txBody>
          <a:bodyPr>
            <a:normAutofit fontScale="90000"/>
          </a:bodyPr>
          <a:lstStyle/>
          <a:p>
            <a:r>
              <a:rPr lang="en-CA" dirty="0"/>
              <a:t>V4.3/V5.0 Projects (Still!) Underway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E3260-A892-4C93-84E4-35B0EE71C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443" y="1123488"/>
            <a:ext cx="6942667" cy="5452290"/>
          </a:xfrm>
        </p:spPr>
        <p:txBody>
          <a:bodyPr>
            <a:normAutofit fontScale="85000" lnSpcReduction="20000"/>
          </a:bodyPr>
          <a:lstStyle/>
          <a:p>
            <a:r>
              <a:rPr lang="en-CA" dirty="0"/>
              <a:t>Volume-delay function investigation:</a:t>
            </a:r>
          </a:p>
          <a:p>
            <a:pPr lvl="1"/>
            <a:r>
              <a:rPr lang="en-CA" dirty="0"/>
              <a:t>Collaborating with Metrolinx.</a:t>
            </a:r>
          </a:p>
          <a:p>
            <a:pPr lvl="1"/>
            <a:r>
              <a:rPr lang="en-CA" dirty="0"/>
              <a:t>City of Toronto data being used.</a:t>
            </a:r>
          </a:p>
          <a:p>
            <a:pPr lvl="1"/>
            <a:r>
              <a:rPr lang="en-CA" dirty="0"/>
              <a:t>Project delayed due to summer student (Justin Fang) working on this suffered a concussion playing softball (ouch!).</a:t>
            </a:r>
          </a:p>
          <a:p>
            <a:pPr lvl="1"/>
            <a:r>
              <a:rPr lang="en-CA" dirty="0"/>
              <a:t>Will continue work on this through the fall.</a:t>
            </a:r>
          </a:p>
          <a:p>
            <a:r>
              <a:rPr lang="en-CA" dirty="0"/>
              <a:t>Bicycle route choice modelling.</a:t>
            </a:r>
          </a:p>
          <a:p>
            <a:pPr lvl="1"/>
            <a:r>
              <a:rPr lang="en-CA" dirty="0"/>
              <a:t>Continuing to develop a bicycle route choice model.</a:t>
            </a:r>
          </a:p>
          <a:p>
            <a:pPr lvl="1"/>
            <a:r>
              <a:rPr lang="en-CA" dirty="0"/>
              <a:t>Collaborating with Profs. Saxe &amp; Chan.</a:t>
            </a:r>
          </a:p>
          <a:p>
            <a:pPr lvl="1"/>
            <a:r>
              <a:rPr lang="en-CA" dirty="0"/>
              <a:t>Cities of Toronto, Mississauga &amp; Hamilton collaborating.</a:t>
            </a:r>
          </a:p>
          <a:p>
            <a:pPr lvl="1"/>
            <a:r>
              <a:rPr lang="en-CA" dirty="0"/>
              <a:t>Postdoc (Madeleine Bonsma) working with TMG staff.</a:t>
            </a:r>
          </a:p>
          <a:p>
            <a:r>
              <a:rPr lang="en-CA" dirty="0"/>
              <a:t>Transit reliability modelling in Emme.</a:t>
            </a:r>
          </a:p>
          <a:p>
            <a:pPr lvl="1"/>
            <a:r>
              <a:rPr lang="en-CA" dirty="0"/>
              <a:t>Collaborating with Prof. Shalaby &amp; Visiting Prof. Babazadeh</a:t>
            </a:r>
          </a:p>
          <a:p>
            <a:pPr lvl="1"/>
            <a:r>
              <a:rPr lang="en-CA" dirty="0"/>
              <a:t>TTC has provided data.</a:t>
            </a:r>
          </a:p>
          <a:p>
            <a:pPr lvl="1"/>
            <a:r>
              <a:rPr lang="en-CA" dirty="0"/>
              <a:t>Two postdocs (Mohammad Ansari Esfeh &amp; Diego Da Silva) working on this.</a:t>
            </a:r>
          </a:p>
          <a:p>
            <a:r>
              <a:rPr lang="en-CA" dirty="0"/>
              <a:t>GO Bus modelling (MASc student Grace Zhang).</a:t>
            </a:r>
          </a:p>
          <a:p>
            <a:r>
              <a:rPr lang="en-CA" dirty="0"/>
              <a:t>ILUTE/2 (Charlie Martinez, Billie Zhang, Jason Zhang, Mwendwa Kiko, …)</a:t>
            </a:r>
          </a:p>
          <a:p>
            <a:r>
              <a:rPr lang="en-CA" dirty="0"/>
              <a:t>Analysis of GO expansion benefits (MEng student Richard Lee).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EA3E52-D23B-4127-AC18-9DA3B9E75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71691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F92B4-08E6-4638-9398-1017C96A1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GTAModel Documentation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E40BB-23F5-47E3-A3E3-528F88C1C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847081"/>
            <a:ext cx="7776755" cy="3880773"/>
          </a:xfrm>
        </p:spPr>
        <p:txBody>
          <a:bodyPr/>
          <a:lstStyle/>
          <a:p>
            <a:r>
              <a:rPr lang="en-US" dirty="0"/>
              <a:t>Slides from an all-day workshop given at UNSW last week in Sydney, Australia can be found at:</a:t>
            </a:r>
          </a:p>
          <a:p>
            <a:pPr marL="0" indent="0">
              <a:buNone/>
            </a:pPr>
            <a:r>
              <a:rPr lang="en-CA" dirty="0">
                <a:hlinkClick r:id="rId2"/>
              </a:rPr>
              <a:t>https://tmg.utoronto.ca/wp-content/uploads/2025/09/ABM-Workshop_EJMiller_UNSW_Sept-02-25.pdf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Also, of course, current documentation can be found at:</a:t>
            </a:r>
          </a:p>
          <a:p>
            <a:pPr marL="0" indent="0">
              <a:buNone/>
            </a:pPr>
            <a:r>
              <a:rPr lang="en-CA" dirty="0">
                <a:hlinkClick r:id="rId3"/>
              </a:rPr>
              <a:t>https://tmg.utoronto.ca/doc/1.6/gtamodel/index.html</a:t>
            </a:r>
            <a:endParaRPr lang="en-CA" dirty="0"/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Hoping to get more documentation out in the coming weeks!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AB58B6-B458-46B6-A7D6-5DF5DC3B7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27248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Other Business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19</a:t>
            </a:fld>
            <a:endParaRPr lang="en-CA" dirty="0"/>
          </a:p>
        </p:txBody>
      </p:sp>
      <p:pic>
        <p:nvPicPr>
          <p:cNvPr id="5" name="Picture 2" descr="http://passionpridepurpose.com/wp-content/uploads/2014/07/question-marks-pictur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182" y="2160588"/>
            <a:ext cx="5175249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011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837B7-36BC-40B8-BCC0-0A4F4E2C3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42255-F4F7-474B-8B14-5D707EBC6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804565"/>
            <a:ext cx="7536111" cy="4343686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2022 network development.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XTMF Update.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Modelling auto passenger modes.</a:t>
            </a:r>
          </a:p>
          <a:p>
            <a:pPr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Modelling parking behaviour.</a:t>
            </a:r>
          </a:p>
          <a:p>
            <a:pPr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 ownership modelling.</a:t>
            </a:r>
          </a:p>
          <a:p>
            <a:pPr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Working from home investigations.</a:t>
            </a:r>
          </a:p>
          <a:p>
            <a:pPr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Misc. other V4.3/V5.0 on-going work.</a:t>
            </a:r>
          </a:p>
          <a:p>
            <a:pPr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Documentation.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business.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Adjournment.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81A41D-E9FB-4866-B60B-F5525B208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41395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93EEE-C98A-46BF-BED1-E81835E3A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262" y="451512"/>
            <a:ext cx="8038012" cy="1320800"/>
          </a:xfrm>
        </p:spPr>
        <p:txBody>
          <a:bodyPr/>
          <a:lstStyle/>
          <a:p>
            <a:r>
              <a:rPr lang="en-CA" dirty="0"/>
              <a:t>2025-26 Meeting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62D0D-D97C-4ECA-82CB-4F881CB4E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8" y="1368110"/>
            <a:ext cx="7579362" cy="4874646"/>
          </a:xfrm>
        </p:spPr>
        <p:txBody>
          <a:bodyPr>
            <a:normAutofit fontScale="92500" lnSpcReduction="20000"/>
          </a:bodyPr>
          <a:lstStyle/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CA" sz="23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TMG Technical Advisory Committee Meetings (10:00-12:00):</a:t>
            </a:r>
            <a:endParaRPr lang="en-CA" sz="2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November 5, 2025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January 7, 2026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February 4, 2026</a:t>
            </a: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CA" sz="23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TMG Workshops (10:00-12:00):</a:t>
            </a:r>
            <a:endParaRPr lang="en-CA" sz="2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CA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 29, 2025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CA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December 3, 2025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CA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25, 2026</a:t>
            </a: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CA" sz="23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TMG Steering Committee Meetings (10:00-12:00):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October 1, 2025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March 4, 2026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endParaRPr lang="en-GB" sz="25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GB" sz="2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meetings online on MS Teams.</a:t>
            </a:r>
            <a:endParaRPr lang="en-GB" sz="25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CFDC9-3D8D-4428-9CB6-B2532596F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0511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347548"/>
            <a:ext cx="8421050" cy="1299411"/>
          </a:xfrm>
        </p:spPr>
        <p:txBody>
          <a:bodyPr>
            <a:normAutofit fontScale="90000"/>
          </a:bodyPr>
          <a:lstStyle/>
          <a:p>
            <a:r>
              <a:rPr lang="en-CA" dirty="0"/>
              <a:t>We are adjourned! Thank you!</a:t>
            </a:r>
            <a:br>
              <a:rPr lang="en-CA" dirty="0"/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21</a:t>
            </a:fld>
            <a:endParaRPr lang="en-CA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430" y="4847361"/>
            <a:ext cx="5943600" cy="1768475"/>
          </a:xfrm>
          <a:prstGeom prst="rect">
            <a:avLst/>
          </a:prstGeom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-8970" y="1750523"/>
            <a:ext cx="7054850" cy="34623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CA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The End!</a:t>
            </a:r>
          </a:p>
        </p:txBody>
      </p:sp>
    </p:spTree>
    <p:extLst>
      <p:ext uri="{BB962C8B-B14F-4D97-AF65-F5344CB8AC3E}">
        <p14:creationId xmlns:p14="http://schemas.microsoft.com/office/powerpoint/2010/main" val="132275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2E708-F422-4544-A206-DBCBA548C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63" y="164237"/>
            <a:ext cx="6347713" cy="793072"/>
          </a:xfrm>
        </p:spPr>
        <p:txBody>
          <a:bodyPr>
            <a:normAutofit/>
          </a:bodyPr>
          <a:lstStyle/>
          <a:p>
            <a:r>
              <a:rPr lang="en-US" dirty="0"/>
              <a:t>2025-26 Work Plan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BA3DD-EA7D-4E2C-AC56-53BCC62F7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3" y="4384623"/>
            <a:ext cx="8726750" cy="2309140"/>
          </a:xfrm>
        </p:spPr>
        <p:txBody>
          <a:bodyPr>
            <a:normAutofit/>
          </a:bodyPr>
          <a:lstStyle/>
          <a:p>
            <a:r>
              <a:rPr lang="en-CA" sz="2400" dirty="0"/>
              <a:t>2022 GGH networks &amp; transit fares (Henry).</a:t>
            </a:r>
          </a:p>
          <a:p>
            <a:r>
              <a:rPr lang="en-CA" sz="2400" dirty="0"/>
              <a:t>Considerable on-going agency support by TMG staff</a:t>
            </a:r>
          </a:p>
          <a:p>
            <a:r>
              <a:rPr lang="en-CA" sz="2400" dirty="0"/>
              <a:t>V5 development definitely delayed.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EC27D-39D0-441F-9427-81EC7939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3</a:t>
            </a:fld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01C448-28E4-464D-90FA-124B1905D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7932"/>
            <a:ext cx="9144000" cy="240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1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F0E3D-53F8-4480-AF17-636DBE636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XTMF Updates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573FE-1FF2-4127-BAB8-29080015B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930400"/>
            <a:ext cx="6906937" cy="3880773"/>
          </a:xfrm>
        </p:spPr>
        <p:txBody>
          <a:bodyPr/>
          <a:lstStyle/>
          <a:p>
            <a:r>
              <a:rPr lang="en-US" dirty="0"/>
              <a:t>Added globalization support for XTMF GUI, now available in French and Spanish:</a:t>
            </a:r>
          </a:p>
          <a:p>
            <a:pPr lvl="1"/>
            <a:r>
              <a:rPr lang="en-US" dirty="0"/>
              <a:t>Translations need testing from native speakers still.</a:t>
            </a:r>
          </a:p>
          <a:p>
            <a:pPr lvl="1"/>
            <a:r>
              <a:rPr lang="en-US" dirty="0"/>
              <a:t>Does not include translations for run logs or run errors yet.</a:t>
            </a:r>
          </a:p>
          <a:p>
            <a:r>
              <a:rPr lang="en-US" dirty="0"/>
              <a:t>Updates to Automated Calibration Framework:</a:t>
            </a:r>
          </a:p>
          <a:p>
            <a:pPr lvl="1"/>
            <a:r>
              <a:rPr lang="en-US" dirty="0"/>
              <a:t>New target type - Probability Vector Target.</a:t>
            </a:r>
          </a:p>
          <a:p>
            <a:pPr lvl="2"/>
            <a:r>
              <a:rPr lang="en-US" dirty="0"/>
              <a:t>Useful for calibrating auto ownership and driver license models.</a:t>
            </a:r>
          </a:p>
          <a:p>
            <a:pPr lvl="1"/>
            <a:r>
              <a:rPr lang="en-US" dirty="0"/>
              <a:t>New module to extract driver license rates by home zone for customizable demographic segments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7103D8-418F-4D1E-A292-9DAF527E0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743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96B9BF2-8B7E-470F-97DE-994B2F458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770" y="3321653"/>
            <a:ext cx="7133441" cy="182658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Modelling Auto Passenger Modes (work led by Dr. Ya Gao)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821DFCC-3711-4AF2-91D6-4209D1683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0538" y="5332899"/>
            <a:ext cx="5287904" cy="129451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Transit access/egress by PTC (Colin Ye).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Carpools (Coco Lam).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Serve dependents (Usman Ahmed).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81AD0A-F7F5-438C-A078-2D82BF998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22848" y="6662148"/>
            <a:ext cx="512638" cy="365125"/>
          </a:xfrm>
        </p:spPr>
        <p:txBody>
          <a:bodyPr/>
          <a:lstStyle/>
          <a:p>
            <a:fld id="{8D0A860F-2FA0-4808-9137-C1414C4D7E10}" type="slidenum">
              <a:rPr lang="en-CA" smtClean="0"/>
              <a:t>5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CD43C7-B78A-42AD-9805-40A2E49C9A04}"/>
              </a:ext>
            </a:extLst>
          </p:cNvPr>
          <p:cNvSpPr txBox="1"/>
          <p:nvPr/>
        </p:nvSpPr>
        <p:spPr>
          <a:xfrm>
            <a:off x="406866" y="1268399"/>
            <a:ext cx="880369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b="1">
                <a:solidFill>
                  <a:schemeClr val="accent5">
                    <a:lumMod val="75000"/>
                  </a:schemeClr>
                </a:solidFill>
                <a:latin typeface="+mj-lt"/>
              </a:rPr>
              <a:t>Auto</a:t>
            </a:r>
          </a:p>
          <a:p>
            <a:pPr algn="ctr"/>
            <a:r>
              <a:rPr lang="en-CA">
                <a:solidFill>
                  <a:schemeClr val="accent5">
                    <a:lumMod val="75000"/>
                  </a:schemeClr>
                </a:solidFill>
                <a:latin typeface="+mj-lt"/>
              </a:rPr>
              <a:t>(drive)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CA562F-DF2C-4788-83DB-F4DAB5DB36C1}"/>
              </a:ext>
            </a:extLst>
          </p:cNvPr>
          <p:cNvSpPr txBox="1"/>
          <p:nvPr/>
        </p:nvSpPr>
        <p:spPr>
          <a:xfrm>
            <a:off x="1707614" y="1268399"/>
            <a:ext cx="1640384" cy="120032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Public Transit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WAT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DAT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PAT/PET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19F871-AB36-45E0-BD9C-761DA0CCA003}"/>
              </a:ext>
            </a:extLst>
          </p:cNvPr>
          <p:cNvSpPr txBox="1"/>
          <p:nvPr/>
        </p:nvSpPr>
        <p:spPr>
          <a:xfrm>
            <a:off x="3765170" y="1268399"/>
            <a:ext cx="2432076" cy="258532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“Auto-Based</a:t>
            </a:r>
          </a:p>
          <a:p>
            <a:pPr algn="ctr"/>
            <a:r>
              <a:rPr lang="en-CA" b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Passenger”</a:t>
            </a:r>
          </a:p>
          <a:p>
            <a:pPr algn="ctr"/>
            <a:r>
              <a:rPr lang="en-CA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Intra-household: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Passenger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Rideshare</a:t>
            </a:r>
          </a:p>
          <a:p>
            <a:pPr algn="ctr"/>
            <a:r>
              <a:rPr lang="en-CA" i="1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Inter/non-household: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Carpool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PTC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 dirty="0">
                <a:solidFill>
                  <a:schemeClr val="accent5">
                    <a:lumMod val="75000"/>
                  </a:schemeClr>
                </a:solidFill>
                <a:latin typeface="+mj-lt"/>
              </a:rPr>
              <a:t>Taxi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D633F5-3C57-4E26-B653-40E27E6E28A6}"/>
              </a:ext>
            </a:extLst>
          </p:cNvPr>
          <p:cNvSpPr txBox="1"/>
          <p:nvPr/>
        </p:nvSpPr>
        <p:spPr>
          <a:xfrm>
            <a:off x="6503105" y="1269836"/>
            <a:ext cx="1826142" cy="92333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CA" b="1">
                <a:solidFill>
                  <a:schemeClr val="accent5">
                    <a:lumMod val="75000"/>
                  </a:schemeClr>
                </a:solidFill>
                <a:latin typeface="+mj-lt"/>
              </a:rPr>
              <a:t>Active Modes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>
                <a:solidFill>
                  <a:schemeClr val="accent5">
                    <a:lumMod val="75000"/>
                  </a:schemeClr>
                </a:solidFill>
                <a:latin typeface="+mj-lt"/>
              </a:rPr>
              <a:t>Bicycle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CA">
                <a:solidFill>
                  <a:schemeClr val="accent5">
                    <a:lumMod val="75000"/>
                  </a:schemeClr>
                </a:solidFill>
                <a:latin typeface="+mj-lt"/>
              </a:rPr>
              <a:t>Walk-all-way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120376-6503-4CA2-9D05-8484EB75BCA7}"/>
              </a:ext>
            </a:extLst>
          </p:cNvPr>
          <p:cNvSpPr txBox="1"/>
          <p:nvPr/>
        </p:nvSpPr>
        <p:spPr>
          <a:xfrm>
            <a:off x="3506598" y="230589"/>
            <a:ext cx="1664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MODE CHOICE</a:t>
            </a:r>
            <a:endParaRPr lang="en-CA" b="1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87D4AC8-63B4-48D0-A127-B9DA517E0428}"/>
              </a:ext>
            </a:extLst>
          </p:cNvPr>
          <p:cNvCxnSpPr>
            <a:stCxn id="11" idx="2"/>
            <a:endCxn id="7" idx="0"/>
          </p:cNvCxnSpPr>
          <p:nvPr/>
        </p:nvCxnSpPr>
        <p:spPr>
          <a:xfrm flipH="1">
            <a:off x="847051" y="599921"/>
            <a:ext cx="3491666" cy="668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D1628B3-5419-4749-ADD1-3EE58E6345FE}"/>
              </a:ext>
            </a:extLst>
          </p:cNvPr>
          <p:cNvCxnSpPr>
            <a:cxnSpLocks/>
            <a:stCxn id="11" idx="2"/>
            <a:endCxn id="8" idx="0"/>
          </p:cNvCxnSpPr>
          <p:nvPr/>
        </p:nvCxnSpPr>
        <p:spPr>
          <a:xfrm flipH="1">
            <a:off x="2527806" y="599921"/>
            <a:ext cx="1810911" cy="668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1196118-9BCF-433C-B12C-344C0F55A9AF}"/>
              </a:ext>
            </a:extLst>
          </p:cNvPr>
          <p:cNvCxnSpPr>
            <a:cxnSpLocks/>
            <a:stCxn id="11" idx="2"/>
            <a:endCxn id="9" idx="0"/>
          </p:cNvCxnSpPr>
          <p:nvPr/>
        </p:nvCxnSpPr>
        <p:spPr>
          <a:xfrm>
            <a:off x="4338717" y="599921"/>
            <a:ext cx="642491" cy="6684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AF9BD94-F349-4B82-887C-CF7191607B38}"/>
              </a:ext>
            </a:extLst>
          </p:cNvPr>
          <p:cNvCxnSpPr>
            <a:cxnSpLocks/>
            <a:stCxn id="11" idx="2"/>
            <a:endCxn id="10" idx="0"/>
          </p:cNvCxnSpPr>
          <p:nvPr/>
        </p:nvCxnSpPr>
        <p:spPr>
          <a:xfrm>
            <a:off x="4338717" y="599921"/>
            <a:ext cx="3077459" cy="669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BA26961F-CA01-47C6-B385-6EEBBB240F78}"/>
              </a:ext>
            </a:extLst>
          </p:cNvPr>
          <p:cNvSpPr/>
          <p:nvPr/>
        </p:nvSpPr>
        <p:spPr>
          <a:xfrm>
            <a:off x="1828800" y="2121324"/>
            <a:ext cx="1434518" cy="3474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DDC86E56-8BD1-4A1E-B80C-061AA215765F}"/>
              </a:ext>
            </a:extLst>
          </p:cNvPr>
          <p:cNvSpPr/>
          <p:nvPr/>
        </p:nvSpPr>
        <p:spPr>
          <a:xfrm>
            <a:off x="3506598" y="2558642"/>
            <a:ext cx="2996507" cy="1294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5026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7483C-DFBA-46DD-AC6F-1DD291D01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35" y="223200"/>
            <a:ext cx="8883941" cy="1320800"/>
          </a:xfrm>
        </p:spPr>
        <p:txBody>
          <a:bodyPr/>
          <a:lstStyle/>
          <a:p>
            <a:r>
              <a:rPr lang="en-US" dirty="0"/>
              <a:t>Modelling Transit Access/Egress by PTC (1)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F4A68-76ED-4661-B170-EF99A4089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172" y="1291906"/>
            <a:ext cx="5863904" cy="5114582"/>
          </a:xfrm>
        </p:spPr>
        <p:txBody>
          <a:bodyPr>
            <a:normAutofit/>
          </a:bodyPr>
          <a:lstStyle/>
          <a:p>
            <a:r>
              <a:rPr lang="en-US" dirty="0"/>
              <a:t>V4.2 has a single PAT/PET modes for all types of passenger access-egress.</a:t>
            </a:r>
          </a:p>
          <a:p>
            <a:r>
              <a:rPr lang="en-US" dirty="0"/>
              <a:t>As part of understanding PTC impacts on transit (&amp; PTC usage in general), we are investigating PTC as a transit access/egress mode.</a:t>
            </a:r>
          </a:p>
          <a:p>
            <a:r>
              <a:rPr lang="en-US" dirty="0"/>
              <a:t>TTS PTC access/egress trips have been analyzed.</a:t>
            </a:r>
          </a:p>
          <a:p>
            <a:r>
              <a:rPr lang="en-US" dirty="0"/>
              <a:t>Prototype transit access &amp; egress logit models for “passenger” access/egress trips have been developed. Three choices:</a:t>
            </a:r>
          </a:p>
          <a:p>
            <a:pPr lvl="1"/>
            <a:r>
              <a:rPr lang="en-US" dirty="0"/>
              <a:t>Private car (“kiss &amp; ride”).</a:t>
            </a:r>
          </a:p>
          <a:p>
            <a:pPr lvl="1"/>
            <a:r>
              <a:rPr lang="en-US" dirty="0"/>
              <a:t>PTC.</a:t>
            </a:r>
          </a:p>
          <a:p>
            <a:pPr lvl="1"/>
            <a:r>
              <a:rPr lang="en-US" dirty="0"/>
              <a:t>Taxi.</a:t>
            </a:r>
          </a:p>
          <a:p>
            <a:pPr lvl="1"/>
            <a:r>
              <a:rPr lang="en-US" dirty="0"/>
              <a:t>Note that the vast majority of these “passenger access/egress trips”) are by private car.</a:t>
            </a:r>
          </a:p>
          <a:p>
            <a:r>
              <a:rPr lang="en-US" dirty="0"/>
              <a:t>Will be implemented in V4.3.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6D5D2-C2D1-41D3-9D86-D28BBE1F3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6</a:t>
            </a:fld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F6A510-6E8B-45E1-AB1A-A132BBC8D2DD}"/>
              </a:ext>
            </a:extLst>
          </p:cNvPr>
          <p:cNvSpPr txBox="1"/>
          <p:nvPr/>
        </p:nvSpPr>
        <p:spPr>
          <a:xfrm>
            <a:off x="7301116" y="2265028"/>
            <a:ext cx="10438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PAT/PET</a:t>
            </a:r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90C30B-75E7-4F6E-9396-1782B8318305}"/>
              </a:ext>
            </a:extLst>
          </p:cNvPr>
          <p:cNvSpPr txBox="1"/>
          <p:nvPr/>
        </p:nvSpPr>
        <p:spPr>
          <a:xfrm>
            <a:off x="6444676" y="3036815"/>
            <a:ext cx="911211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Private</a:t>
            </a:r>
          </a:p>
          <a:p>
            <a:pPr algn="ctr"/>
            <a:r>
              <a:rPr lang="en-US" dirty="0"/>
              <a:t>Car</a:t>
            </a:r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567849-2EA5-4939-A96D-3C4C5BE057F2}"/>
              </a:ext>
            </a:extLst>
          </p:cNvPr>
          <p:cNvSpPr txBox="1"/>
          <p:nvPr/>
        </p:nvSpPr>
        <p:spPr>
          <a:xfrm>
            <a:off x="7530314" y="3175314"/>
            <a:ext cx="58541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PTC</a:t>
            </a:r>
            <a:endParaRPr lang="en-CA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73E281-88EE-49DE-8A0B-7F100FD7047A}"/>
              </a:ext>
            </a:extLst>
          </p:cNvPr>
          <p:cNvSpPr txBox="1"/>
          <p:nvPr/>
        </p:nvSpPr>
        <p:spPr>
          <a:xfrm>
            <a:off x="8405769" y="3175314"/>
            <a:ext cx="5935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Taxi</a:t>
            </a:r>
            <a:endParaRPr lang="en-CA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D9ACB85-C3A1-4687-B720-63C96CEF1A95}"/>
              </a:ext>
            </a:extLst>
          </p:cNvPr>
          <p:cNvCxnSpPr>
            <a:stCxn id="6" idx="2"/>
            <a:endCxn id="7" idx="0"/>
          </p:cNvCxnSpPr>
          <p:nvPr/>
        </p:nvCxnSpPr>
        <p:spPr>
          <a:xfrm flipH="1">
            <a:off x="6900282" y="2634360"/>
            <a:ext cx="922740" cy="4024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B4E1EE-5590-4E66-B6D6-FCA65A7FE398}"/>
              </a:ext>
            </a:extLst>
          </p:cNvPr>
          <p:cNvCxnSpPr>
            <a:cxnSpLocks/>
            <a:stCxn id="6" idx="2"/>
            <a:endCxn id="8" idx="0"/>
          </p:cNvCxnSpPr>
          <p:nvPr/>
        </p:nvCxnSpPr>
        <p:spPr>
          <a:xfrm>
            <a:off x="7823022" y="2634360"/>
            <a:ext cx="1" cy="5409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65C0791-707A-4A81-B13D-7F6F82B75C6B}"/>
              </a:ext>
            </a:extLst>
          </p:cNvPr>
          <p:cNvCxnSpPr>
            <a:cxnSpLocks/>
            <a:stCxn id="6" idx="2"/>
            <a:endCxn id="9" idx="0"/>
          </p:cNvCxnSpPr>
          <p:nvPr/>
        </p:nvCxnSpPr>
        <p:spPr>
          <a:xfrm>
            <a:off x="7823022" y="2634360"/>
            <a:ext cx="879527" cy="5409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715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7483C-DFBA-46DD-AC6F-1DD291D01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35" y="223200"/>
            <a:ext cx="8883941" cy="1320800"/>
          </a:xfrm>
        </p:spPr>
        <p:txBody>
          <a:bodyPr/>
          <a:lstStyle/>
          <a:p>
            <a:r>
              <a:rPr lang="en-US" dirty="0"/>
              <a:t>Modelling Transit Access/Egress by PTC (2)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F4A68-76ED-4661-B170-EF99A4089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171" y="1291906"/>
            <a:ext cx="8078597" cy="5114582"/>
          </a:xfrm>
        </p:spPr>
        <p:txBody>
          <a:bodyPr>
            <a:normAutofit/>
          </a:bodyPr>
          <a:lstStyle/>
          <a:p>
            <a:r>
              <a:rPr lang="en-US" dirty="0"/>
              <a:t>To further investigate transit PTC access/egress Toronto PTC trip records are also being analyzed.</a:t>
            </a:r>
          </a:p>
          <a:p>
            <a:pPr lvl="1"/>
            <a:r>
              <a:rPr lang="en-US" dirty="0"/>
              <a:t>The challenge is to identify subway &amp; GO Rail stations for which we have high confidence that the recorded PTC trips are dropping off / picking up transit riders and not just serving regular trips.</a:t>
            </a:r>
          </a:p>
          <a:p>
            <a:pPr lvl="1"/>
            <a:r>
              <a:rPr lang="en-US" dirty="0"/>
              <a:t>Identify stations for which the surrounding land use should not be generating trips.</a:t>
            </a:r>
          </a:p>
          <a:p>
            <a:r>
              <a:rPr lang="en-CA" dirty="0"/>
              <a:t>“Interesting” stations have been identified. Data analysis is underway.</a:t>
            </a:r>
          </a:p>
          <a:p>
            <a:r>
              <a:rPr lang="en-CA" dirty="0"/>
              <a:t>Will  be used to calibrate/validate the new PAT/PET models.</a:t>
            </a:r>
          </a:p>
          <a:p>
            <a:r>
              <a:rPr lang="en-CA" dirty="0"/>
              <a:t>Work being supported by Toronto Transportation Services.</a:t>
            </a:r>
          </a:p>
          <a:p>
            <a:pPr marL="0" indent="0">
              <a:buNone/>
            </a:pPr>
            <a:endParaRPr lang="en-CA" dirty="0"/>
          </a:p>
          <a:p>
            <a:r>
              <a:rPr lang="en-CA" dirty="0"/>
              <a:t>Thanks to undergrad summer student Colin Ye for all his help on this project!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76D5D2-C2D1-41D3-9D86-D28BBE1F3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0522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C4A29-4A69-4E29-8E42-00B1585FD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24375"/>
            <a:ext cx="6347713" cy="858473"/>
          </a:xfrm>
        </p:spPr>
        <p:txBody>
          <a:bodyPr/>
          <a:lstStyle/>
          <a:p>
            <a:r>
              <a:rPr lang="en-US" dirty="0"/>
              <a:t>Carpool Mode Modelling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B5757-F25D-45C2-9990-B376E2294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22358"/>
            <a:ext cx="6347714" cy="388077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TTS data have been processed to identify carpool auto drivers and carpool passengers.</a:t>
            </a:r>
          </a:p>
          <a:p>
            <a:pPr lvl="1"/>
            <a:r>
              <a:rPr lang="en-US" dirty="0"/>
              <a:t>Not easy to do!</a:t>
            </a:r>
          </a:p>
          <a:p>
            <a:pPr lvl="1"/>
            <a:r>
              <a:rPr lang="en-US" dirty="0"/>
              <a:t>Thanks to MEng student Coco Lam for this analysis!</a:t>
            </a:r>
          </a:p>
          <a:p>
            <a:r>
              <a:rPr lang="en-US" dirty="0"/>
              <a:t>Now working on developing &amp; testing algorithms for:</a:t>
            </a:r>
          </a:p>
          <a:p>
            <a:pPr lvl="1"/>
            <a:r>
              <a:rPr lang="en-US" dirty="0"/>
              <a:t>Identifying eligible drivers &amp; passengers for possible matching into carpool trips.</a:t>
            </a:r>
          </a:p>
          <a:p>
            <a:pPr lvl="1"/>
            <a:r>
              <a:rPr lang="en-US" dirty="0"/>
              <a:t>Matching drivers &amp; passengers.</a:t>
            </a:r>
          </a:p>
          <a:p>
            <a:pPr lvl="1"/>
            <a:r>
              <a:rPr lang="en-US" dirty="0"/>
              <a:t>Also not easy to do!</a:t>
            </a:r>
          </a:p>
          <a:p>
            <a:r>
              <a:rPr lang="en-US" dirty="0"/>
              <a:t>Will update the carpool mode utility function given the new “supply” process.</a:t>
            </a:r>
          </a:p>
          <a:p>
            <a:r>
              <a:rPr lang="en-US" dirty="0"/>
              <a:t>Work being supported by Toronto Transportation Services.</a:t>
            </a:r>
          </a:p>
          <a:p>
            <a:r>
              <a:rPr lang="en-US" dirty="0"/>
              <a:t>To be implemented in V4.3.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4F4D7A-1775-4B10-AED2-B3D548B26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8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5491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8EFD1-1CBC-41F4-AEDC-3E1BEE1C1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023" y="244475"/>
            <a:ext cx="8265953" cy="933974"/>
          </a:xfrm>
        </p:spPr>
        <p:txBody>
          <a:bodyPr/>
          <a:lstStyle/>
          <a:p>
            <a:r>
              <a:rPr lang="en-US" dirty="0"/>
              <a:t>Modelling Serve Dependents (1)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D429D-C59A-4AE1-89BE-4892CA538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023" y="1178449"/>
            <a:ext cx="7564074" cy="388077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Focusing on young children as a critical use case of “serve dependent” activities. Can eventually expand to the elderly &amp; other dependent populations.</a:t>
            </a:r>
          </a:p>
          <a:p>
            <a:r>
              <a:rPr lang="en-US" dirty="0"/>
              <a:t>Children impose considerable constraints on parents’ activity schedules &amp; trip-making:</a:t>
            </a:r>
          </a:p>
          <a:p>
            <a:pPr lvl="1"/>
            <a:r>
              <a:rPr lang="en-US" dirty="0"/>
              <a:t>Chauffeuring children to/from activities (daycare, school, etc.).</a:t>
            </a:r>
          </a:p>
          <a:p>
            <a:pPr lvl="1"/>
            <a:r>
              <a:rPr lang="en-US" dirty="0"/>
              <a:t>Joint activities.</a:t>
            </a:r>
          </a:p>
          <a:p>
            <a:pPr lvl="1"/>
            <a:r>
              <a:rPr lang="en-US" dirty="0"/>
              <a:t>At-home supervision.</a:t>
            </a:r>
          </a:p>
          <a:p>
            <a:r>
              <a:rPr lang="en-US" dirty="0"/>
              <a:t>Current TASHA does not deal well with all use cases.</a:t>
            </a:r>
          </a:p>
          <a:p>
            <a:r>
              <a:rPr lang="en-US" dirty="0"/>
              <a:t>Starting to analyze serve dependent activities in TTS (Usman Ahmed).</a:t>
            </a:r>
          </a:p>
          <a:p>
            <a:pPr lvl="1"/>
            <a:r>
              <a:rPr lang="en-US" dirty="0"/>
              <a:t>Currently defining “children” as household members under 15 years of age.</a:t>
            </a:r>
          </a:p>
          <a:p>
            <a:r>
              <a:rPr lang="en-US" dirty="0"/>
              <a:t>Aim is to have an updated model in V5.0.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87465F-CB5F-427D-9A90-BCAD0F7C7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99120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BDD7EE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C8F61A9EA1494AA7F4C5C9E66AB1DC" ma:contentTypeVersion="14" ma:contentTypeDescription="Create a new document." ma:contentTypeScope="" ma:versionID="65ff9a75cd59dbb8fb4c6afa6cdde204">
  <xsd:schema xmlns:xsd="http://www.w3.org/2001/XMLSchema" xmlns:xs="http://www.w3.org/2001/XMLSchema" xmlns:p="http://schemas.microsoft.com/office/2006/metadata/properties" xmlns:ns3="5ccce5b5-86f6-4156-93f3-71df86665cb7" xmlns:ns4="111db4cc-1b42-4762-b43a-975bac0b776e" targetNamespace="http://schemas.microsoft.com/office/2006/metadata/properties" ma:root="true" ma:fieldsID="703630602e329b997e7ed4b30b505387" ns3:_="" ns4:_="">
    <xsd:import namespace="5ccce5b5-86f6-4156-93f3-71df86665cb7"/>
    <xsd:import namespace="111db4cc-1b42-4762-b43a-975bac0b776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LengthInSecond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ce5b5-86f6-4156-93f3-71df86665cb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db4cc-1b42-4762-b43a-975bac0b77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2E5CE4-EA61-4181-9E70-8514043F0FA2}">
  <ds:schemaRefs>
    <ds:schemaRef ds:uri="111db4cc-1b42-4762-b43a-975bac0b776e"/>
    <ds:schemaRef ds:uri="http://www.w3.org/XML/1998/namespace"/>
    <ds:schemaRef ds:uri="http://purl.org/dc/elements/1.1/"/>
    <ds:schemaRef ds:uri="http://schemas.openxmlformats.org/package/2006/metadata/core-properties"/>
    <ds:schemaRef ds:uri="5ccce5b5-86f6-4156-93f3-71df86665cb7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374025D-83E2-4532-940F-6B11F59D6A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862D14-1A04-41AB-95F9-348A729788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ce5b5-86f6-4156-93f3-71df86665cb7"/>
    <ds:schemaRef ds:uri="111db4cc-1b42-4762-b43a-975bac0b77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10419</TotalTime>
  <Words>2457</Words>
  <Application>Microsoft Office PowerPoint</Application>
  <PresentationFormat>On-screen Show (4:3)</PresentationFormat>
  <Paragraphs>246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Impact</vt:lpstr>
      <vt:lpstr>Trebuchet MS</vt:lpstr>
      <vt:lpstr>Wingdings 3</vt:lpstr>
      <vt:lpstr>Facet</vt:lpstr>
      <vt:lpstr>Technical Advisory Committee</vt:lpstr>
      <vt:lpstr>Meeting Agenda</vt:lpstr>
      <vt:lpstr>2025-26 Work Plan</vt:lpstr>
      <vt:lpstr>XTMF Updates</vt:lpstr>
      <vt:lpstr>Modelling Auto Passenger Modes (work led by Dr. Ya Gao)</vt:lpstr>
      <vt:lpstr>Modelling Transit Access/Egress by PTC (1)</vt:lpstr>
      <vt:lpstr>Modelling Transit Access/Egress by PTC (2)</vt:lpstr>
      <vt:lpstr>Carpool Mode Modelling</vt:lpstr>
      <vt:lpstr>Modelling Serve Dependents (1)</vt:lpstr>
      <vt:lpstr>Serve Dependent Tasks</vt:lpstr>
      <vt:lpstr>Generating Serve Dependent Activity Episodes (1)</vt:lpstr>
      <vt:lpstr>Generating Serve Dependent Activity Episodes (2)</vt:lpstr>
      <vt:lpstr>Sequence of generation &amp; scheduling process (very preliminary!)</vt:lpstr>
      <vt:lpstr>Parking (Residential &amp; Non-Home Destinations)</vt:lpstr>
      <vt:lpstr>Auto Ownership &amp; Other Mobility Tools</vt:lpstr>
      <vt:lpstr>Work at Home (WaH) &amp; Work from Home (WfH)</vt:lpstr>
      <vt:lpstr>V4.3/V5.0 Projects (Still!) Underway</vt:lpstr>
      <vt:lpstr>GTAModel Documentation</vt:lpstr>
      <vt:lpstr>Other Business</vt:lpstr>
      <vt:lpstr>2025-26 Meeting Schedule</vt:lpstr>
      <vt:lpstr>We are adjourned! Thank you!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NetworkModeller</dc:creator>
  <cp:lastModifiedBy>Eric Miller</cp:lastModifiedBy>
  <cp:revision>514</cp:revision>
  <dcterms:created xsi:type="dcterms:W3CDTF">2014-05-13T18:07:51Z</dcterms:created>
  <dcterms:modified xsi:type="dcterms:W3CDTF">2025-09-10T15:20:12Z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0x01010068C8F61A9EA1494AA7F4C5C9E66AB1DC</vt:lpwstr>
  </property>
</Properties>
</file>