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0" r:id="rId4"/>
  </p:sldMasterIdLst>
  <p:notesMasterIdLst>
    <p:notesMasterId r:id="rId28"/>
  </p:notesMasterIdLst>
  <p:sldIdLst>
    <p:sldId id="256" r:id="rId5"/>
    <p:sldId id="310" r:id="rId6"/>
    <p:sldId id="401" r:id="rId7"/>
    <p:sldId id="416" r:id="rId8"/>
    <p:sldId id="469" r:id="rId9"/>
    <p:sldId id="470" r:id="rId10"/>
    <p:sldId id="417" r:id="rId11"/>
    <p:sldId id="465" r:id="rId12"/>
    <p:sldId id="471" r:id="rId13"/>
    <p:sldId id="473" r:id="rId14"/>
    <p:sldId id="474" r:id="rId15"/>
    <p:sldId id="475" r:id="rId16"/>
    <p:sldId id="462" r:id="rId17"/>
    <p:sldId id="418" r:id="rId18"/>
    <p:sldId id="466" r:id="rId19"/>
    <p:sldId id="423" r:id="rId20"/>
    <p:sldId id="476" r:id="rId21"/>
    <p:sldId id="422" r:id="rId22"/>
    <p:sldId id="424" r:id="rId23"/>
    <p:sldId id="415" r:id="rId24"/>
    <p:sldId id="315" r:id="rId25"/>
    <p:sldId id="393" r:id="rId26"/>
    <p:sldId id="329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etworkModeller" initials="PK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807" autoAdjust="0"/>
    <p:restoredTop sz="90485" autoAdjust="0"/>
  </p:normalViewPr>
  <p:slideViewPr>
    <p:cSldViewPr snapToGrid="0">
      <p:cViewPr varScale="1">
        <p:scale>
          <a:sx n="114" d="100"/>
          <a:sy n="114" d="100"/>
        </p:scale>
        <p:origin x="2148" y="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57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presProps" Target="presProps.xml"/><Relationship Id="rId8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3F0ECD-7E1A-412F-8A4E-B4AB7EAABBBF}" type="datetimeFigureOut">
              <a:rPr lang="en-CA" smtClean="0"/>
              <a:t>2025-09-30</a:t>
            </a:fld>
            <a:endParaRPr lang="en-C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07640A-FA8F-45D1-9195-A8FEB8E36D73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734543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C294B-5A3B-4BEB-B3F7-4C5D63415E29}" type="datetime1">
              <a:rPr lang="en-CA" smtClean="0"/>
              <a:t>2025-09-30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828453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09E5A-577B-4415-A417-225EB08376EB}" type="datetime1">
              <a:rPr lang="en-CA" smtClean="0"/>
              <a:t>2025-09-30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469730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607F-49CF-43D0-B6C8-9C1380C96493}" type="datetime1">
              <a:rPr lang="en-CA" smtClean="0"/>
              <a:t>2025-09-30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‹#›</a:t>
            </a:fld>
            <a:endParaRPr lang="en-CA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545721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A4F6C-94A9-44F6-BA5D-97CA108837E6}" type="datetime1">
              <a:rPr lang="en-CA" smtClean="0"/>
              <a:t>2025-09-30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0126635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D8EF7-D03C-43F1-B9AF-C78E63748AF2}" type="datetime1">
              <a:rPr lang="en-CA" smtClean="0"/>
              <a:t>2025-09-30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‹#›</a:t>
            </a:fld>
            <a:endParaRPr lang="en-CA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333125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76AC2-2ED3-4EC6-BBCF-7E05028DF425}" type="datetime1">
              <a:rPr lang="en-CA" smtClean="0"/>
              <a:t>2025-09-30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299756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323FA-7A5D-464E-9FB1-F434D17AFBB6}" type="datetime1">
              <a:rPr lang="en-CA" smtClean="0"/>
              <a:t>2025-09-30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1660018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D51C2-181F-48CF-8FDD-7A311602D0DC}" type="datetime1">
              <a:rPr lang="en-CA" smtClean="0"/>
              <a:t>2025-09-30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923631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33DF-4F7C-4AEE-BA77-2A4B60791E1E}" type="datetime1">
              <a:rPr lang="en-CA" smtClean="0"/>
              <a:t>2025-09-30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753485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AAD23-610E-436C-B007-88A2DE870367}" type="datetime1">
              <a:rPr lang="en-CA" smtClean="0"/>
              <a:t>2025-09-30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90767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9C742-24E6-4E5D-BA7A-4663D4740985}" type="datetime1">
              <a:rPr lang="en-CA" smtClean="0"/>
              <a:t>2025-09-30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874645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6FC98-11BF-4E1C-8342-9F4A3EC44B3F}" type="datetime1">
              <a:rPr lang="en-CA" smtClean="0"/>
              <a:t>2025-09-30</a:t>
            </a:fld>
            <a:endParaRPr lang="en-C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071322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5660F-3FBF-4BA4-95BC-6479EAFC6307}" type="datetime1">
              <a:rPr lang="en-CA" smtClean="0"/>
              <a:t>2025-09-30</a:t>
            </a:fld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519951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49846-8BDE-4D2C-A310-F7B621BDE5C8}" type="datetime1">
              <a:rPr lang="en-CA" smtClean="0"/>
              <a:t>2025-09-30</a:t>
            </a:fld>
            <a:endParaRPr lang="en-C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598432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55CBF-8AC4-4C31-8B2D-5C5ED784FE12}" type="datetime1">
              <a:rPr lang="en-CA" smtClean="0"/>
              <a:t>2025-09-30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970105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D71C3-BE3C-4E9F-AC92-E26D0AC275CC}" type="datetime1">
              <a:rPr lang="en-CA" smtClean="0"/>
              <a:t>2025-09-30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642508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CE6EC3-9329-4462-B49F-8476A07AE908}" type="datetime1">
              <a:rPr lang="en-CA" smtClean="0"/>
              <a:t>2025-09-30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D0A860F-2FA0-4808-9137-C1414C4D7E10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376374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  <p:sldLayoutId id="2147483772" r:id="rId2"/>
    <p:sldLayoutId id="2147483773" r:id="rId3"/>
    <p:sldLayoutId id="2147483774" r:id="rId4"/>
    <p:sldLayoutId id="2147483775" r:id="rId5"/>
    <p:sldLayoutId id="2147483776" r:id="rId6"/>
    <p:sldLayoutId id="2147483777" r:id="rId7"/>
    <p:sldLayoutId id="2147483778" r:id="rId8"/>
    <p:sldLayoutId id="2147483779" r:id="rId9"/>
    <p:sldLayoutId id="2147483780" r:id="rId10"/>
    <p:sldLayoutId id="2147483781" r:id="rId11"/>
    <p:sldLayoutId id="2147483782" r:id="rId12"/>
    <p:sldLayoutId id="2147483783" r:id="rId13"/>
    <p:sldLayoutId id="2147483784" r:id="rId14"/>
    <p:sldLayoutId id="2147483785" r:id="rId15"/>
    <p:sldLayoutId id="2147483786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tmg.utoronto.ca/doc/1.6/gtamodel/index.html" TargetMode="External"/><Relationship Id="rId2" Type="http://schemas.openxmlformats.org/officeDocument/2006/relationships/hyperlink" Target="https://tmg.utoronto.ca/wp-content/uploads/2025/09/ABM-Workshop_EJMiller_UNSW_Sept-02-25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300" y="3432174"/>
            <a:ext cx="5825202" cy="1234727"/>
          </a:xfrm>
        </p:spPr>
        <p:txBody>
          <a:bodyPr/>
          <a:lstStyle/>
          <a:p>
            <a:pPr algn="ctr"/>
            <a:r>
              <a:rPr lang="en-US" dirty="0"/>
              <a:t>Steering Committee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300" y="4942795"/>
            <a:ext cx="5825202" cy="822674"/>
          </a:xfrm>
        </p:spPr>
        <p:txBody>
          <a:bodyPr/>
          <a:lstStyle/>
          <a:p>
            <a:pPr algn="ctr"/>
            <a:r>
              <a:rPr lang="en-CA" dirty="0"/>
              <a:t> October 1, 2025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1</a:t>
            </a:fld>
            <a:endParaRPr lang="en-C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8836" y="1166606"/>
            <a:ext cx="4848129" cy="1442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16725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6B7318-4249-48C6-87EB-02D9477914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1151" y="156237"/>
            <a:ext cx="7729058" cy="1320800"/>
          </a:xfrm>
        </p:spPr>
        <p:txBody>
          <a:bodyPr/>
          <a:lstStyle/>
          <a:p>
            <a:r>
              <a:rPr lang="en-US" dirty="0"/>
              <a:t>Parking (Residential &amp; Non-Home Destinations)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FCC488-1B26-424F-B5E0-548EFD0C9F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3431" y="1438623"/>
            <a:ext cx="7729058" cy="1203396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PhD student Ladan Berahman is nearing completion of her PhD thesis (Supported by MEng student Trevor Jones).</a:t>
            </a:r>
          </a:p>
          <a:p>
            <a:r>
              <a:rPr lang="en-US" dirty="0"/>
              <a:t>Will provide input to V4.3/V5.0 upgrades.</a:t>
            </a:r>
          </a:p>
          <a:p>
            <a:r>
              <a:rPr lang="en-US" dirty="0"/>
              <a:t>Papers / presentations:</a:t>
            </a:r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C2EE33-ED9C-4366-A403-EA785082F9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10</a:t>
            </a:fld>
            <a:endParaRPr lang="en-CA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1AB6615-7B05-4F46-B41A-CD1A10F4ECE0}"/>
              </a:ext>
            </a:extLst>
          </p:cNvPr>
          <p:cNvSpPr txBox="1"/>
          <p:nvPr/>
        </p:nvSpPr>
        <p:spPr>
          <a:xfrm>
            <a:off x="433431" y="2731445"/>
            <a:ext cx="857354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Berahman, L., M. Haghighi and E.J. Miller (2025) “Comparing Tour-Based and Trip-Based Mode Choice Models: A Focus on Residential Parking Impacts” submitted to </a:t>
            </a:r>
            <a:r>
              <a:rPr lang="en-US" sz="1200" i="1" dirty="0"/>
              <a:t>Transportation Letters</a:t>
            </a:r>
            <a:r>
              <a:rPr lang="en-US" sz="1200" dirty="0"/>
              <a:t>.</a:t>
            </a:r>
          </a:p>
          <a:p>
            <a:endParaRPr lang="en-US" sz="1200" dirty="0"/>
          </a:p>
          <a:p>
            <a:r>
              <a:rPr lang="en-US" sz="1200" dirty="0"/>
              <a:t>Jones, T. L. Berahman and E.J. Miller (2025) “Analyzing the relationship between on-street parking demand and illegal parking”, to be presented at the 2025 Transportation Association of Canada Annual Conference, Quebec City, October, 5-8.</a:t>
            </a:r>
          </a:p>
          <a:p>
            <a:endParaRPr lang="en-US" sz="1200" dirty="0"/>
          </a:p>
          <a:p>
            <a:r>
              <a:rPr lang="en-US" sz="1200" dirty="0"/>
              <a:t>Berahman, L, M. Haghighi and E.J. Miller (2025) “Trip-Based Mode Choice Model: A Focus on Residential Parking Impacts”, presented at the 60th Annual Conference of the Canadian Transportation Research Forum, Ottawa: May 25-28.</a:t>
            </a:r>
          </a:p>
          <a:p>
            <a:endParaRPr lang="en-US" sz="1200" dirty="0"/>
          </a:p>
          <a:p>
            <a:r>
              <a:rPr lang="en-US" sz="1200" dirty="0"/>
              <a:t>Jones, T., L. Berahman and E.J. Miller (2025) “The Lasting Impact of the COVID-19 Pandemic on Urban Transportation Systems: A Case Study of On-Street Parking in Toronto”, presented at the 60th Annual Conference of the Canadian Transportation Research Forum, Ottawa: May 25-28.</a:t>
            </a:r>
          </a:p>
          <a:p>
            <a:endParaRPr lang="en-US" sz="1200" dirty="0"/>
          </a:p>
          <a:p>
            <a:r>
              <a:rPr lang="en-US" sz="1200" dirty="0"/>
              <a:t>Jones, T., L. Berahman and E.J. Miller (2025) “Analyzing the Relationship Between On-Street Parking and Land-Use”, presented at the 60th Annual Conference of the Canadian Transportation Research Forum, Ottawa: May 25-28.</a:t>
            </a:r>
          </a:p>
          <a:p>
            <a:endParaRPr lang="en-CA" sz="1200" dirty="0"/>
          </a:p>
          <a:p>
            <a:r>
              <a:rPr lang="en-US" sz="1200" dirty="0"/>
              <a:t>Berahman, L. and E.J. Miller (2025) “Measuring the Impact of Residential Parking on Car Ownership Levels”, presented at the 104th Annual Meeting of the TRB, January 5-9.</a:t>
            </a:r>
          </a:p>
          <a:p>
            <a:endParaRPr lang="en-US" sz="1200" dirty="0"/>
          </a:p>
          <a:p>
            <a:r>
              <a:rPr lang="en-US" sz="1200" dirty="0"/>
              <a:t>Berahman, L., M. Haghighi and E.J. Miller, (2024)“Investigating the Impact of Residential Parking Types on Activity Scheduling”, presented at the Canadian Transportation Research Forum 59th Annual Conference, Kelowna, BC, May 12-15.</a:t>
            </a:r>
            <a:endParaRPr lang="en-CA" sz="1200" dirty="0"/>
          </a:p>
        </p:txBody>
      </p:sp>
    </p:spTree>
    <p:extLst>
      <p:ext uri="{BB962C8B-B14F-4D97-AF65-F5344CB8AC3E}">
        <p14:creationId xmlns:p14="http://schemas.microsoft.com/office/powerpoint/2010/main" val="26759334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9F9AC4-EBAA-4506-A4D8-182884FE47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1819" y="156237"/>
            <a:ext cx="8542790" cy="1320800"/>
          </a:xfrm>
        </p:spPr>
        <p:txBody>
          <a:bodyPr/>
          <a:lstStyle/>
          <a:p>
            <a:r>
              <a:rPr lang="en-US" dirty="0"/>
              <a:t>Auto Ownership &amp; Other Mobility Tools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B70155-15E5-4144-A956-7451FC5306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1819" y="1271357"/>
            <a:ext cx="6347714" cy="114467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PhD thesis underway by Mwendwa Kiko.</a:t>
            </a:r>
          </a:p>
          <a:p>
            <a:r>
              <a:rPr lang="en-US" dirty="0"/>
              <a:t>Will provide input to V4.3/V5.0 upgrades.</a:t>
            </a:r>
          </a:p>
          <a:p>
            <a:r>
              <a:rPr lang="en-US" dirty="0"/>
              <a:t>Papers / presentations:</a:t>
            </a:r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50C290-6D56-475F-A371-3E78AFB26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11</a:t>
            </a:fld>
            <a:endParaRPr lang="en-CA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491D779-348C-4F91-9A68-8CBB881899B7}"/>
              </a:ext>
            </a:extLst>
          </p:cNvPr>
          <p:cNvSpPr txBox="1"/>
          <p:nvPr/>
        </p:nvSpPr>
        <p:spPr>
          <a:xfrm>
            <a:off x="441819" y="2550253"/>
            <a:ext cx="801638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Kiko. M., J. Zhang, Y. Zhang and E.J. Miller (2026) “From Coast to Coast: Understanding and Predicting BEV Adoption Across Canadian Regions”, submitted for presentation at the WCTR 2026 conference, Toulouse, France, July 6-10.</a:t>
            </a:r>
          </a:p>
          <a:p>
            <a:endParaRPr lang="en-US" sz="1200" dirty="0"/>
          </a:p>
          <a:p>
            <a:r>
              <a:rPr lang="en-US" sz="1200" dirty="0"/>
              <a:t>Kiko, M. and E.J. Miller (2025) “Factors Influencing Car Ownership in Toronto: Insights from a Hurdle-Ordered Model”, submitted </a:t>
            </a:r>
            <a:r>
              <a:rPr lang="en-US" sz="1200" i="1" dirty="0"/>
              <a:t>to International Journal of Sustainable Transportation</a:t>
            </a:r>
            <a:r>
              <a:rPr lang="en-US" sz="1200" dirty="0"/>
              <a:t>.</a:t>
            </a:r>
          </a:p>
          <a:p>
            <a:endParaRPr lang="en-US" sz="1200" dirty="0"/>
          </a:p>
          <a:p>
            <a:r>
              <a:rPr lang="en-US" sz="1200" dirty="0"/>
              <a:t>Kiko, M. and E.J. Miller (2024) “Jointly Modelling Car and Transit Pass Ownership in Toronto in 2011 and 2016”, submitted to </a:t>
            </a:r>
            <a:r>
              <a:rPr lang="en-US" sz="1200" i="1" dirty="0"/>
              <a:t>Travel Behaviour &amp; Society.</a:t>
            </a:r>
          </a:p>
          <a:p>
            <a:endParaRPr lang="en-US" sz="1200" i="1" dirty="0"/>
          </a:p>
          <a:p>
            <a:r>
              <a:rPr lang="en-US" sz="1200" dirty="0"/>
              <a:t>Kiko, M. and E.J. Miller (2024) “EVs and Gas Stations: Insights from a Travel Demand Model”, presented at the CATTS/TAL Symposium, Toronto: November 5.</a:t>
            </a:r>
          </a:p>
          <a:p>
            <a:endParaRPr lang="en-US" sz="1200" dirty="0"/>
          </a:p>
          <a:p>
            <a:r>
              <a:rPr lang="en-US" sz="1200" dirty="0"/>
              <a:t>Kiko, M. and E.J. Miller (2024) “The Interaction of Short-run Travel Behaviour and Long-run Vehicle Ownership: A Study using Ordered Models of Vehicle Ownership Level”, presented at the 17th International Conference on Travel Behaviour Research, Vienna, July 14-18.</a:t>
            </a:r>
            <a:endParaRPr lang="en-CA" sz="1200" dirty="0"/>
          </a:p>
        </p:txBody>
      </p:sp>
    </p:spTree>
    <p:extLst>
      <p:ext uri="{BB962C8B-B14F-4D97-AF65-F5344CB8AC3E}">
        <p14:creationId xmlns:p14="http://schemas.microsoft.com/office/powerpoint/2010/main" val="26067806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649749-9D66-4787-9617-02D8F5ADA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281" y="243840"/>
            <a:ext cx="8766495" cy="687977"/>
          </a:xfrm>
        </p:spPr>
        <p:txBody>
          <a:bodyPr>
            <a:normAutofit fontScale="90000"/>
          </a:bodyPr>
          <a:lstStyle/>
          <a:p>
            <a:r>
              <a:rPr lang="en-US" dirty="0"/>
              <a:t>Work at Home (WaH) &amp; Work from Home (WfH)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50A843-D6DB-48FB-85E3-791E4D6996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3175" y="1560248"/>
            <a:ext cx="7611293" cy="1305421"/>
          </a:xfrm>
        </p:spPr>
        <p:txBody>
          <a:bodyPr/>
          <a:lstStyle/>
          <a:p>
            <a:r>
              <a:rPr lang="en-US" dirty="0"/>
              <a:t>We are continuing to investigate WaH &amp; WfH processes using both TTS and THATS data*.</a:t>
            </a:r>
          </a:p>
          <a:p>
            <a:r>
              <a:rPr lang="en-US" dirty="0"/>
              <a:t>Papers &amp; presentations dealing with this topic in various ways:</a:t>
            </a:r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C5C266-32BF-4874-AEA5-104295519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12</a:t>
            </a:fld>
            <a:endParaRPr lang="en-CA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A23BE57-7B29-41E4-BC45-8146691794D2}"/>
              </a:ext>
            </a:extLst>
          </p:cNvPr>
          <p:cNvSpPr txBox="1"/>
          <p:nvPr/>
        </p:nvSpPr>
        <p:spPr>
          <a:xfrm>
            <a:off x="383175" y="3031682"/>
            <a:ext cx="800317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Haghighi, M., L. Berahman and E.J. Miller (2025) “The Post-Pandemic Hybrid Work Environment and Its Impacts on Weekly Trip-Making Behaviour”, presented at the 60th Annual Conference of the Canadian Transportation Research Forum, Ottawa: May 25-28.</a:t>
            </a:r>
            <a:endParaRPr lang="en-CA" sz="1200" dirty="0"/>
          </a:p>
          <a:p>
            <a:endParaRPr lang="en-CA" sz="1200" dirty="0"/>
          </a:p>
          <a:p>
            <a:r>
              <a:rPr lang="en-US" sz="1200" dirty="0"/>
              <a:t>Dong, Z. and E.J. Miller (2024) “Out-of-home non-work/school activity participation in a flexible work future: A comparative study between pre- and post-pandemic eras among remote, on-site, and hybrid workers” submitted to </a:t>
            </a:r>
            <a:r>
              <a:rPr lang="en-US" sz="1200" i="1" dirty="0"/>
              <a:t>Transportation</a:t>
            </a:r>
            <a:r>
              <a:rPr lang="en-US" sz="1200" dirty="0"/>
              <a:t>.</a:t>
            </a:r>
          </a:p>
          <a:p>
            <a:endParaRPr lang="en-US" sz="1200" dirty="0"/>
          </a:p>
          <a:p>
            <a:r>
              <a:rPr lang="en-CA" sz="1200" dirty="0"/>
              <a:t>* </a:t>
            </a:r>
            <a:r>
              <a:rPr lang="en-US" sz="1200" dirty="0"/>
              <a:t>Haghighi, M. and E.J. Miller (2024) “Week-Long Activity-Trip Diary Data Collection Using a Smartphone Application: Design, Implementation &amp; Results of the ‘THATS’ Survey”, submitted to </a:t>
            </a:r>
            <a:r>
              <a:rPr lang="en-US" sz="1200" i="1" dirty="0"/>
              <a:t>Transportation</a:t>
            </a:r>
            <a:r>
              <a:rPr lang="en-US" sz="1200" dirty="0"/>
              <a:t>.</a:t>
            </a:r>
          </a:p>
          <a:p>
            <a:r>
              <a:rPr lang="en-US" sz="1200" dirty="0"/>
              <a:t>* Haghighi, M. and E.J. Miller (2023) A Comprehensive Report of the Design and Implementation of THATS Survey. University of Toronto, July. https://tmg.utoronto.ca/wp-content/uploads/2023/08/THATS-Design-Comprehensive-Report-August2_compressed.pdf</a:t>
            </a:r>
          </a:p>
          <a:p>
            <a:endParaRPr lang="en-CA" sz="1200" dirty="0"/>
          </a:p>
        </p:txBody>
      </p:sp>
    </p:spTree>
    <p:extLst>
      <p:ext uri="{BB962C8B-B14F-4D97-AF65-F5344CB8AC3E}">
        <p14:creationId xmlns:p14="http://schemas.microsoft.com/office/powerpoint/2010/main" val="16054128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23ECDC-E638-4F94-A39F-F28C078CE8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3431" y="277809"/>
            <a:ext cx="7812947" cy="648749"/>
          </a:xfrm>
        </p:spPr>
        <p:txBody>
          <a:bodyPr>
            <a:normAutofit fontScale="90000"/>
          </a:bodyPr>
          <a:lstStyle/>
          <a:p>
            <a:r>
              <a:rPr lang="en-CA" dirty="0"/>
              <a:t>V4.3 (3): Other Related Student Projects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54113F-75BC-45DB-8AF3-6EE0217E27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2160590"/>
            <a:ext cx="7427055" cy="3880773"/>
          </a:xfrm>
        </p:spPr>
        <p:txBody>
          <a:bodyPr/>
          <a:lstStyle/>
          <a:p>
            <a:r>
              <a:rPr lang="en-CA" dirty="0"/>
              <a:t>GO Bus modelling (Grace Zhang).</a:t>
            </a:r>
          </a:p>
          <a:p>
            <a:r>
              <a:rPr lang="en-CA" dirty="0"/>
              <a:t>ILUTE/2 (Charlie Martinez, Billie Zhang, Jason Zhang, Nora Liu)</a:t>
            </a:r>
          </a:p>
          <a:p>
            <a:r>
              <a:rPr lang="en-CA" dirty="0"/>
              <a:t>Use of GTAModel to analyse GO expansion benefits (Richard Lee).</a:t>
            </a:r>
          </a:p>
          <a:p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53EE3A-911A-41F2-B129-3F457FDE3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13</a:t>
            </a:fld>
            <a:endParaRPr lang="en-CA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68B30A0-7EC4-426B-8201-48C25DDFE180}"/>
              </a:ext>
            </a:extLst>
          </p:cNvPr>
          <p:cNvSpPr txBox="1"/>
          <p:nvPr/>
        </p:nvSpPr>
        <p:spPr>
          <a:xfrm>
            <a:off x="433431" y="1174242"/>
            <a:ext cx="76032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 number of student- &amp; postdoc-based projects are underway in support of GTAModel V4.3 / V5.0: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23375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99FABD-6888-30C9-CD29-83E1FB3D35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006" y="313508"/>
            <a:ext cx="4467498" cy="1320800"/>
          </a:xfrm>
        </p:spPr>
        <p:txBody>
          <a:bodyPr>
            <a:normAutofit fontScale="90000"/>
          </a:bodyPr>
          <a:lstStyle/>
          <a:p>
            <a:r>
              <a:rPr lang="en-CA" dirty="0"/>
              <a:t>On-going Maintenance &amp; Support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8D0273-9307-2B61-3056-53C04E8A17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852" y="2412274"/>
            <a:ext cx="6347714" cy="3649762"/>
          </a:xfrm>
        </p:spPr>
        <p:txBody>
          <a:bodyPr/>
          <a:lstStyle/>
          <a:p>
            <a:r>
              <a:rPr lang="en-CA" dirty="0"/>
              <a:t>As always, considerable staff time is expended supporting members’ use of TMG software &amp; networks.</a:t>
            </a:r>
          </a:p>
          <a:p>
            <a:r>
              <a:rPr lang="en-CA" dirty="0"/>
              <a:t>Continuing to support PopSyn3 applications.</a:t>
            </a:r>
          </a:p>
          <a:p>
            <a:pPr lvl="1"/>
            <a:r>
              <a:rPr lang="en-CA" dirty="0"/>
              <a:t>Would very much like to get agencies off PopSyn3 and using more “modern” procedures. This should be a priority as agencies undertake model system updates.</a:t>
            </a:r>
          </a:p>
          <a:p>
            <a:r>
              <a:rPr lang="en-CA" dirty="0"/>
              <a:t>Support for agencies’ consultants use of GTAModel.</a:t>
            </a:r>
          </a:p>
          <a:p>
            <a:pPr lvl="1"/>
            <a:r>
              <a:rPr lang="en-CA" dirty="0"/>
              <a:t>CIMA+, HDR, …</a:t>
            </a:r>
          </a:p>
          <a:p>
            <a:r>
              <a:rPr lang="en-CA" dirty="0"/>
              <a:t>XTMF updates.</a:t>
            </a:r>
          </a:p>
          <a:p>
            <a:r>
              <a:rPr lang="en-CA" dirty="0"/>
              <a:t>Documentation.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74608B-FBE1-9F72-85B1-B78DC86A4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14</a:t>
            </a:fld>
            <a:endParaRPr lang="en-CA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ACB61C8-15BB-59D9-44F2-0EF6CC5C82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5509" y="146397"/>
            <a:ext cx="4180114" cy="2034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22237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CF0E3D-53F8-4480-AF17-636DBE636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XTMF Updates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7573FE-1FF2-4127-BAB8-29080015BB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1930400"/>
            <a:ext cx="6906937" cy="388077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Added globalization support for XTMF GUI, now available in French and Spanish:</a:t>
            </a:r>
          </a:p>
          <a:p>
            <a:pPr lvl="1"/>
            <a:r>
              <a:rPr lang="en-US" dirty="0"/>
              <a:t>Translations need testing from native speakers still.</a:t>
            </a:r>
          </a:p>
          <a:p>
            <a:pPr lvl="1"/>
            <a:r>
              <a:rPr lang="en-US" dirty="0"/>
              <a:t>Does not include translations for run logs or run errors yet.</a:t>
            </a:r>
          </a:p>
          <a:p>
            <a:r>
              <a:rPr lang="en-US" dirty="0"/>
              <a:t>Automated Calibration Framework.</a:t>
            </a:r>
          </a:p>
          <a:p>
            <a:pPr lvl="1"/>
            <a:r>
              <a:rPr lang="en-US" dirty="0"/>
              <a:t>Over the past year we have developed a customizable automated calibration framework within XTMF.</a:t>
            </a:r>
          </a:p>
          <a:p>
            <a:pPr lvl="2"/>
            <a:r>
              <a:rPr lang="en-US" dirty="0"/>
              <a:t>Dramatically speeds up and systematizes calibration.</a:t>
            </a:r>
          </a:p>
          <a:p>
            <a:pPr lvl="1"/>
            <a:r>
              <a:rPr lang="en-US" dirty="0"/>
              <a:t>New target type - Probability Vector Target.</a:t>
            </a:r>
          </a:p>
          <a:p>
            <a:pPr lvl="2"/>
            <a:r>
              <a:rPr lang="en-US" dirty="0"/>
              <a:t>Useful for calibrating auto ownership and driver license models.</a:t>
            </a:r>
          </a:p>
          <a:p>
            <a:pPr lvl="1"/>
            <a:r>
              <a:rPr lang="en-US" dirty="0"/>
              <a:t>New module to extract driver license rates by home zone for customizable demographic segments</a:t>
            </a:r>
          </a:p>
          <a:p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7103D8-418F-4D1E-A292-9DAF527E08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15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9474338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339DB-3726-732A-4A90-5C8109E499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Documentation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6F9828-DE30-9F9C-F0A0-E48D34DD4B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2343152"/>
            <a:ext cx="7485777" cy="388077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Slides from an all-day workshop given at UNSW, Sydney, Australia on Sept. 2/25 can be found at:</a:t>
            </a:r>
          </a:p>
          <a:p>
            <a:pPr marL="0" indent="0">
              <a:buNone/>
            </a:pPr>
            <a:r>
              <a:rPr lang="en-CA" dirty="0">
                <a:hlinkClick r:id="rId2"/>
              </a:rPr>
              <a:t>https://tmg.utoronto.ca/wp-content/uploads/2025/09/ABM-Workshop_EJMiller_UNSW_Sept-02-25.pdf</a:t>
            </a:r>
            <a:endParaRPr lang="en-CA" dirty="0"/>
          </a:p>
          <a:p>
            <a:pPr marL="0" indent="0">
              <a:buNone/>
            </a:pPr>
            <a:endParaRPr lang="en-CA" dirty="0"/>
          </a:p>
          <a:p>
            <a:r>
              <a:rPr lang="en-CA" dirty="0"/>
              <a:t>Also, of course, current documentation can be found at:</a:t>
            </a:r>
          </a:p>
          <a:p>
            <a:pPr marL="0" indent="0">
              <a:buNone/>
            </a:pPr>
            <a:r>
              <a:rPr lang="en-CA" dirty="0">
                <a:hlinkClick r:id="rId3"/>
              </a:rPr>
              <a:t>https://tmg.utoronto.ca/doc/1.6/gtamodel/index.html</a:t>
            </a:r>
            <a:endParaRPr lang="en-CA" dirty="0"/>
          </a:p>
          <a:p>
            <a:pPr marL="0" indent="0">
              <a:buNone/>
            </a:pPr>
            <a:endParaRPr lang="en-CA" dirty="0"/>
          </a:p>
          <a:p>
            <a:r>
              <a:rPr lang="en-CA" dirty="0"/>
              <a:t>Hoping to get more documentation out in the coming weeks!</a:t>
            </a:r>
          </a:p>
          <a:p>
            <a:endParaRPr lang="en-CA" dirty="0"/>
          </a:p>
          <a:p>
            <a:r>
              <a:rPr lang="en-CA" dirty="0"/>
              <a:t>Trying to find time to develop tutorials.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24B905-95C9-1F8C-1135-D23C56153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16</a:t>
            </a:fld>
            <a:endParaRPr lang="en-CA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98E825A-4553-2A9A-E0B5-6CB1BB27051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85509" y="146397"/>
            <a:ext cx="4180114" cy="2034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38340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B3B645-212D-403C-B434-5558318F1D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Significant TMG-Related Projects Undertaken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55CD74-639B-45CA-AB5A-0A0187C5DB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Modelling and Analysis of VfH Services in Support of City of Toronto Policy Analysis (City of Toronto Transportation Services):</a:t>
            </a:r>
          </a:p>
          <a:p>
            <a:pPr lvl="1"/>
            <a:r>
              <a:rPr lang="en-US" dirty="0"/>
              <a:t>Supporting our PTC &amp; Auto Passenger work.</a:t>
            </a:r>
          </a:p>
          <a:p>
            <a:r>
              <a:rPr lang="en-US" dirty="0"/>
              <a:t>Research and advisory support on transportation data collection and	avoided emissions reporting (Housing, Infrastructure and Communities Canada):</a:t>
            </a:r>
          </a:p>
          <a:p>
            <a:pPr lvl="1"/>
            <a:r>
              <a:rPr lang="en-US" dirty="0"/>
              <a:t>Developing the case for ABM transferability / standardization in Canadian cities.</a:t>
            </a:r>
          </a:p>
          <a:p>
            <a:r>
              <a:rPr lang="en-C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TTC Economic Benefits Research Project, Phase 2 (TTC)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lvl="1"/>
            <a:r>
              <a:rPr lang="en-US" dirty="0">
                <a:latin typeface="Times New Roman" panose="02020603050405020304" pitchFamily="18" charset="0"/>
              </a:rPr>
              <a:t>Applying GTAModel to transit investment benefits analysis.</a:t>
            </a:r>
          </a:p>
          <a:p>
            <a:pPr lvl="1"/>
            <a:r>
              <a:rPr lang="en-US" dirty="0">
                <a:latin typeface="Times New Roman" panose="02020603050405020304" pitchFamily="18" charset="0"/>
              </a:rPr>
              <a:t>Working at the service planning, rather than strategic planning level.</a:t>
            </a:r>
            <a:endParaRPr lang="en-US" dirty="0"/>
          </a:p>
          <a:p>
            <a:endParaRPr lang="en-US" dirty="0"/>
          </a:p>
          <a:p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7B4F00-B264-4BE3-B4F5-137B741296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17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1831092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3C8315-2F2B-94C5-BAF6-1A4DDF23B2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Potential New Members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AB0B28-CF5A-B596-8851-4C43DB2D95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Monterrey, Mexico (</a:t>
            </a:r>
            <a:r>
              <a:rPr lang="en-CA" dirty="0" err="1"/>
              <a:t>Tecnólogico</a:t>
            </a:r>
            <a:r>
              <a:rPr lang="en-CA" dirty="0"/>
              <a:t> de Monterrey).</a:t>
            </a:r>
          </a:p>
          <a:p>
            <a:pPr lvl="1"/>
            <a:r>
              <a:rPr lang="en-CA" dirty="0"/>
              <a:t>Hopefully this year.</a:t>
            </a:r>
          </a:p>
          <a:p>
            <a:r>
              <a:rPr lang="en-CA" dirty="0"/>
              <a:t>Region of Waterloo.</a:t>
            </a:r>
          </a:p>
          <a:p>
            <a:pPr lvl="1"/>
            <a:r>
              <a:rPr lang="en-CA" dirty="0"/>
              <a:t>Promising preliminary talks underway.</a:t>
            </a:r>
          </a:p>
          <a:p>
            <a:pPr lvl="1"/>
            <a:r>
              <a:rPr lang="en-CA" dirty="0"/>
              <a:t>Possibility of adopting GTAModel now that V4.3 will include Waterloo.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20A76E-CA10-DE4B-04B3-1D0BD17959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18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7326785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CF62EC-D3C9-89BA-F161-7BDB916704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Preliminary Look-Ahead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C47CFE-608B-6D3B-8A43-97A600FAF3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V5.0 / TASHA/2: Will be the primary focus.</a:t>
            </a:r>
          </a:p>
          <a:p>
            <a:r>
              <a:rPr lang="en-CA" dirty="0"/>
              <a:t>As usual, will work with TMGTAC over the next several months to develop the draft 2026-27 workplan.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380AA4-EB5B-43AB-000E-2980CE075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19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5333105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3005" y="1835770"/>
            <a:ext cx="5291419" cy="3880773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000" dirty="0"/>
              <a:t>2025-26 progress report.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Significant TMG-supported projects.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Potential New Members.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Preliminary look-ahead to 2026-27.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Draft 2026-27 budget.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Other Business.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Adjournment.</a:t>
            </a:r>
          </a:p>
          <a:p>
            <a:endParaRPr lang="en-CA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2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8717741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2A5048-4935-4AAD-89D5-C70E973507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1" y="156237"/>
            <a:ext cx="3200400" cy="1320800"/>
          </a:xfrm>
        </p:spPr>
        <p:txBody>
          <a:bodyPr/>
          <a:lstStyle/>
          <a:p>
            <a:r>
              <a:rPr lang="en-CA" dirty="0"/>
              <a:t>Draft Budget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78E4B8-E9AF-4A55-9C0B-FC2564A521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2021746"/>
            <a:ext cx="3783435" cy="4095589"/>
          </a:xfrm>
        </p:spPr>
        <p:txBody>
          <a:bodyPr>
            <a:normAutofit/>
          </a:bodyPr>
          <a:lstStyle/>
          <a:p>
            <a:r>
              <a:rPr lang="en-CA" dirty="0"/>
              <a:t>No change in individual contributions in 2026-27 from 2025-26.</a:t>
            </a:r>
          </a:p>
          <a:p>
            <a:r>
              <a:rPr lang="en-CA" dirty="0"/>
              <a:t>Does not assume any new members or change in staff.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ACC258-9066-4E41-A5B5-CD9CC0463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20</a:t>
            </a:fld>
            <a:endParaRPr lang="en-CA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0153061-7B6E-B8B2-FFA5-A3E82FF0C9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3434" y="-95794"/>
            <a:ext cx="518672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58030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Other Business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21</a:t>
            </a:fld>
            <a:endParaRPr lang="en-CA" dirty="0"/>
          </a:p>
        </p:txBody>
      </p:sp>
      <p:pic>
        <p:nvPicPr>
          <p:cNvPr id="5" name="Picture 2" descr="http://passionpridepurpose.com/wp-content/uploads/2014/07/question-marks-picture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6182" y="2160588"/>
            <a:ext cx="5175249" cy="3881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001193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CD8CD1-296D-497C-BAD1-FB865474FD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1" y="223707"/>
            <a:ext cx="7924799" cy="1320800"/>
          </a:xfrm>
        </p:spPr>
        <p:txBody>
          <a:bodyPr/>
          <a:lstStyle/>
          <a:p>
            <a:r>
              <a:rPr lang="en-CA" dirty="0"/>
              <a:t>Next Meeting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4CFF50-7813-482E-A8AB-33ACB02F23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22</a:t>
            </a:fld>
            <a:endParaRPr lang="en-CA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A9C97FE-C436-40EA-80E9-DE082E1875B6}"/>
              </a:ext>
            </a:extLst>
          </p:cNvPr>
          <p:cNvSpPr txBox="1"/>
          <p:nvPr/>
        </p:nvSpPr>
        <p:spPr>
          <a:xfrm>
            <a:off x="947986" y="1625293"/>
            <a:ext cx="5753009" cy="2940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C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Wednesday, March 4, 2025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CA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10:00-12:00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CA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Online, Microsoft Teams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CA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CA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 usual, this meeting will deal with approval of the TMG 2026-27 workplan and budget.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CA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CA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 will also be celebrating 15 years of TMG operations!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C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80252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347548"/>
            <a:ext cx="8421050" cy="1299411"/>
          </a:xfrm>
        </p:spPr>
        <p:txBody>
          <a:bodyPr>
            <a:normAutofit fontScale="90000"/>
          </a:bodyPr>
          <a:lstStyle/>
          <a:p>
            <a:r>
              <a:rPr lang="en-CA" dirty="0"/>
              <a:t>We are adjourned! Thank you!</a:t>
            </a:r>
            <a:br>
              <a:rPr lang="en-CA" dirty="0"/>
            </a:b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23</a:t>
            </a:fld>
            <a:endParaRPr lang="en-CA" dirty="0"/>
          </a:p>
        </p:txBody>
      </p:sp>
      <p:pic>
        <p:nvPicPr>
          <p:cNvPr id="7" name="Picture 6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8430" y="4847361"/>
            <a:ext cx="5943600" cy="1768475"/>
          </a:xfrm>
          <a:prstGeom prst="rect">
            <a:avLst/>
          </a:prstGeom>
        </p:spPr>
      </p:pic>
      <p:sp>
        <p:nvSpPr>
          <p:cNvPr id="6" name="WordArt 4"/>
          <p:cNvSpPr>
            <a:spLocks noChangeArrowheads="1" noChangeShapeType="1" noTextEdit="1"/>
          </p:cNvSpPr>
          <p:nvPr/>
        </p:nvSpPr>
        <p:spPr bwMode="auto">
          <a:xfrm>
            <a:off x="-8970" y="1750523"/>
            <a:ext cx="7054850" cy="3462338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7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CA" sz="36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The End!</a:t>
            </a:r>
          </a:p>
        </p:txBody>
      </p:sp>
    </p:spTree>
    <p:extLst>
      <p:ext uri="{BB962C8B-B14F-4D97-AF65-F5344CB8AC3E}">
        <p14:creationId xmlns:p14="http://schemas.microsoft.com/office/powerpoint/2010/main" val="13227588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F2E708-F422-4544-A206-DBCBA548C4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149" y="26346"/>
            <a:ext cx="6347714" cy="590026"/>
          </a:xfrm>
        </p:spPr>
        <p:txBody>
          <a:bodyPr>
            <a:normAutofit fontScale="90000"/>
          </a:bodyPr>
          <a:lstStyle/>
          <a:p>
            <a:r>
              <a:rPr lang="en-US" dirty="0"/>
              <a:t>2025-26 Work Plan</a:t>
            </a:r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4EC27D-39D0-441F-9427-81EC7939D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3</a:t>
            </a:fld>
            <a:endParaRPr lang="en-CA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B5E2D5A-9538-9F91-053B-6A608490A2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76688"/>
            <a:ext cx="9144000" cy="4451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62041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18735A-845D-30AB-14F9-BA3380967E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963" y="634075"/>
            <a:ext cx="6347713" cy="1320800"/>
          </a:xfrm>
        </p:spPr>
        <p:txBody>
          <a:bodyPr/>
          <a:lstStyle/>
          <a:p>
            <a:r>
              <a:rPr lang="en-CA" dirty="0"/>
              <a:t>TTS 2022 Analysis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1D7243-CE07-473F-9E2E-32F2BAA470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316" y="2343152"/>
            <a:ext cx="6347714" cy="3880773"/>
          </a:xfrm>
        </p:spPr>
        <p:txBody>
          <a:bodyPr>
            <a:normAutofit fontScale="85000" lnSpcReduction="20000"/>
          </a:bodyPr>
          <a:lstStyle/>
          <a:p>
            <a:r>
              <a:rPr lang="en-CA" sz="2400" dirty="0"/>
              <a:t>First round of analysis is complete. Available on the TMG website:</a:t>
            </a:r>
          </a:p>
          <a:p>
            <a:pPr lvl="1"/>
            <a:r>
              <a:rPr lang="en-CA" sz="2400" dirty="0"/>
              <a:t>CTRF presentation:</a:t>
            </a:r>
          </a:p>
          <a:p>
            <a:pPr marL="457200" lvl="1" indent="0">
              <a:buNone/>
            </a:pPr>
            <a:r>
              <a:rPr lang="en-US" dirty="0"/>
              <a:t>Gao, Y., Y. Liu and E.J. Miller, “Pre/Post Pandemic Travel Behaviour in the Greater Golden Horseshoe”, presented at the 60th Annual Conference of the Canadian Transportation Research Forum, Ottawa: May 25-28, 2025.</a:t>
            </a:r>
            <a:endParaRPr lang="en-CA" dirty="0"/>
          </a:p>
          <a:p>
            <a:pPr lvl="1"/>
            <a:r>
              <a:rPr lang="en-CA" sz="2400" dirty="0"/>
              <a:t>TMG technical report:</a:t>
            </a:r>
          </a:p>
          <a:p>
            <a:pPr marL="457200" lvl="1" indent="0">
              <a:buNone/>
            </a:pPr>
            <a:r>
              <a:rPr lang="en-US" dirty="0"/>
              <a:t>Gao, Y., Y. Lin and E.J. Miller, Changing Travel Behaviour in the GGH: Analysis of TTS 2022, Toronto: Travel Modelling Group, University of Toronto, June 10, 2025, 74 pages.</a:t>
            </a:r>
            <a:endParaRPr lang="en-CA" sz="2400" dirty="0"/>
          </a:p>
          <a:p>
            <a:r>
              <a:rPr lang="en-CA" sz="2400" dirty="0"/>
              <a:t>Continuing to look at WaH/WfH using TTS and THATS data, including some exploratory modelling.</a:t>
            </a:r>
          </a:p>
          <a:p>
            <a:endParaRPr lang="en-CA" dirty="0">
              <a:highlight>
                <a:srgbClr val="FFFF00"/>
              </a:highlight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8091C5-9A40-ED84-66CA-88E62A892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4</a:t>
            </a:fld>
            <a:endParaRPr lang="en-CA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E06BF0C-5FDD-247A-408A-EC92AB5F21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5509" y="146397"/>
            <a:ext cx="4180114" cy="2034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7390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8A3E63-FFCF-4969-807F-EE17353374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5421" y="282222"/>
            <a:ext cx="7575503" cy="733778"/>
          </a:xfrm>
        </p:spPr>
        <p:txBody>
          <a:bodyPr>
            <a:normAutofit fontScale="90000"/>
          </a:bodyPr>
          <a:lstStyle/>
          <a:p>
            <a:r>
              <a:rPr lang="en-CA" dirty="0"/>
              <a:t>TTS 2022 Analysis (2): A Few Findings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5AD857-38B9-41EB-9C22-B2B23774F2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5421" y="1392946"/>
            <a:ext cx="7710312" cy="4714891"/>
          </a:xfrm>
        </p:spPr>
        <p:txBody>
          <a:bodyPr>
            <a:normAutofit fontScale="85000" lnSpcReduction="20000"/>
          </a:bodyPr>
          <a:lstStyle/>
          <a:p>
            <a:r>
              <a:rPr lang="en-US" sz="2400" dirty="0"/>
              <a:t>As expected, instrument bias &amp; non-respondent bias are detected &amp; will need adjusting for when modelling trip/activity generation (at a minimum).</a:t>
            </a:r>
          </a:p>
          <a:p>
            <a:r>
              <a:rPr lang="en-US" sz="2400" dirty="0"/>
              <a:t>Despite weightings, concerns about sample bias exist.</a:t>
            </a:r>
          </a:p>
          <a:p>
            <a:pPr lvl="1"/>
            <a:r>
              <a:rPr lang="en-US" sz="2200" dirty="0"/>
              <a:t>Need to compare to census data.</a:t>
            </a:r>
            <a:endParaRPr lang="en-CA" sz="2200" dirty="0"/>
          </a:p>
          <a:p>
            <a:r>
              <a:rPr lang="en-CA" sz="2400" dirty="0"/>
              <a:t>Difficult to differentiate between possible survey biases &amp; actual changes from 2016.</a:t>
            </a:r>
          </a:p>
          <a:p>
            <a:r>
              <a:rPr lang="en-CA" sz="2400" dirty="0"/>
              <a:t>Transit under-count is a serious concern.</a:t>
            </a:r>
          </a:p>
          <a:p>
            <a:r>
              <a:rPr lang="en-CA" sz="2400" dirty="0"/>
              <a:t>WaH/WfH effects are quite evident.</a:t>
            </a:r>
          </a:p>
          <a:p>
            <a:pPr lvl="1"/>
            <a:r>
              <a:rPr lang="en-CA" sz="2200" dirty="0"/>
              <a:t>Largely appear to be as expected.</a:t>
            </a:r>
          </a:p>
          <a:p>
            <a:pPr lvl="1"/>
            <a:r>
              <a:rPr lang="en-CA" sz="2200" dirty="0"/>
              <a:t>Affects overall daily activity patterns, not just commuting (more below).</a:t>
            </a:r>
          </a:p>
          <a:p>
            <a:r>
              <a:rPr lang="en-CA" sz="2400" dirty="0"/>
              <a:t>Some indications of 2022-23 changes. Will continue to investigate.</a:t>
            </a: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1B25DD-0663-4BE7-A99B-C33485097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5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5393598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EB4541-FD26-4F02-8BC9-ABD7091081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7452" y="281126"/>
            <a:ext cx="8815526" cy="1320800"/>
          </a:xfrm>
        </p:spPr>
        <p:txBody>
          <a:bodyPr/>
          <a:lstStyle/>
          <a:p>
            <a:r>
              <a:rPr lang="en-CA" dirty="0"/>
              <a:t>TTS 2022 Analysis (3): Modelling Implications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B2F01B-53C4-4147-8A7A-819D27C77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168" y="2095130"/>
            <a:ext cx="6998564" cy="4311358"/>
          </a:xfrm>
        </p:spPr>
        <p:txBody>
          <a:bodyPr/>
          <a:lstStyle/>
          <a:p>
            <a:r>
              <a:rPr lang="en-US" dirty="0"/>
              <a:t>Re-weighting is a possibility, but has issues as well:</a:t>
            </a:r>
          </a:p>
          <a:p>
            <a:pPr lvl="1"/>
            <a:r>
              <a:rPr lang="en-US" dirty="0"/>
              <a:t>Multiple versions of TTS.</a:t>
            </a:r>
          </a:p>
          <a:p>
            <a:pPr lvl="1"/>
            <a:r>
              <a:rPr lang="en-US" dirty="0"/>
              <a:t>Re-weighting is a challenging task.</a:t>
            </a:r>
          </a:p>
          <a:p>
            <a:r>
              <a:rPr lang="en-US" dirty="0"/>
              <a:t>Less reliance on TTS for model development:</a:t>
            </a:r>
          </a:p>
          <a:p>
            <a:pPr lvl="1"/>
            <a:r>
              <a:rPr lang="en-US" dirty="0"/>
              <a:t>Census data for population &amp; employment synthesis.</a:t>
            </a:r>
          </a:p>
          <a:p>
            <a:pPr lvl="1"/>
            <a:r>
              <a:rPr lang="en-US" dirty="0"/>
              <a:t>More extensive use of road &amp; transit count data for calibration.</a:t>
            </a:r>
          </a:p>
          <a:p>
            <a:r>
              <a:rPr lang="en-US" dirty="0"/>
              <a:t>In V4.3 we will investigate a multi-year estimation process (at a minimum 2016 + 2022/23).</a:t>
            </a:r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1D38BB-4435-471B-B9B3-FB6376F353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6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4453205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07E3BB-129F-64A9-22B4-505455AC7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GTAModel V4.3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0545D7-96FB-D70D-5B97-8F069973FE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5083" y="2393603"/>
            <a:ext cx="6347714" cy="3880773"/>
          </a:xfrm>
        </p:spPr>
        <p:txBody>
          <a:bodyPr/>
          <a:lstStyle/>
          <a:p>
            <a:r>
              <a:rPr lang="en-CA" dirty="0"/>
              <a:t>Much preliminary work has been undertaken:</a:t>
            </a:r>
          </a:p>
          <a:p>
            <a:pPr lvl="1"/>
            <a:r>
              <a:rPr lang="en-CA" dirty="0"/>
              <a:t>2022 GGH network developed.</a:t>
            </a:r>
          </a:p>
          <a:p>
            <a:pPr lvl="1"/>
            <a:r>
              <a:rPr lang="en-CA" dirty="0"/>
              <a:t>Numerous model-specific studies (next slides).</a:t>
            </a:r>
          </a:p>
          <a:p>
            <a:r>
              <a:rPr lang="en-CA" dirty="0"/>
              <a:t>Expecting V4.3 still to be completed this (2025-26) work year; hopefully by end of 2025.</a:t>
            </a:r>
          </a:p>
          <a:p>
            <a:pPr lvl="1"/>
            <a:r>
              <a:rPr lang="en-CA" dirty="0"/>
              <a:t>Tie in to Durham model update, among others.</a:t>
            </a:r>
          </a:p>
          <a:p>
            <a:r>
              <a:rPr lang="en-CA" dirty="0"/>
              <a:t>Working on V5.0 design, but this will largely be work for 2026.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4620A4-F25C-1AB1-E9B2-812177C42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7</a:t>
            </a:fld>
            <a:endParaRPr lang="en-CA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91E9819-CC43-C089-58C7-261C37B835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5509" y="146397"/>
            <a:ext cx="4180114" cy="2034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87997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459676-4C9C-4AC1-B179-40D38B99C2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132" y="282222"/>
            <a:ext cx="6347713" cy="767644"/>
          </a:xfrm>
        </p:spPr>
        <p:txBody>
          <a:bodyPr/>
          <a:lstStyle/>
          <a:p>
            <a:r>
              <a:rPr lang="en-CA" dirty="0"/>
              <a:t>V4.3 Projects Underway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6E3260-A892-4C93-84E4-35B0EE71CF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4443" y="1123488"/>
            <a:ext cx="6942667" cy="5452290"/>
          </a:xfrm>
        </p:spPr>
        <p:txBody>
          <a:bodyPr>
            <a:normAutofit fontScale="92500" lnSpcReduction="20000"/>
          </a:bodyPr>
          <a:lstStyle/>
          <a:p>
            <a:r>
              <a:rPr lang="en-CA" dirty="0"/>
              <a:t>Volume-delay function investigation:</a:t>
            </a:r>
          </a:p>
          <a:p>
            <a:pPr lvl="1"/>
            <a:r>
              <a:rPr lang="en-CA" dirty="0"/>
              <a:t>Collaborating with Metrolinx.</a:t>
            </a:r>
          </a:p>
          <a:p>
            <a:pPr lvl="1"/>
            <a:r>
              <a:rPr lang="en-CA" dirty="0"/>
              <a:t>Summer student (Justin Fang) working with Henry; collaborated with Metrolinx.</a:t>
            </a:r>
          </a:p>
          <a:p>
            <a:pPr lvl="1"/>
            <a:r>
              <a:rPr lang="en-CA" dirty="0"/>
              <a:t>Work on this will continue.</a:t>
            </a:r>
          </a:p>
          <a:p>
            <a:r>
              <a:rPr lang="en-CA" dirty="0"/>
              <a:t>Vehicle-for-hire modelling:</a:t>
            </a:r>
          </a:p>
          <a:p>
            <a:pPr lvl="1"/>
            <a:r>
              <a:rPr lang="en-CA" dirty="0"/>
              <a:t>Collaborating with Toronto Transportation Services.</a:t>
            </a:r>
          </a:p>
          <a:p>
            <a:pPr lvl="1"/>
            <a:r>
              <a:rPr lang="en-CA" dirty="0"/>
              <a:t>“Auto passenger” modelling.</a:t>
            </a:r>
          </a:p>
          <a:p>
            <a:pPr lvl="1"/>
            <a:r>
              <a:rPr lang="en-CA" dirty="0"/>
              <a:t>Continuing development of PTC simulation model in GTAModel.</a:t>
            </a:r>
          </a:p>
          <a:p>
            <a:pPr lvl="1"/>
            <a:r>
              <a:rPr lang="en-CA" dirty="0"/>
              <a:t>One each of postdoc, PhD student, MEng student &amp; undergrad working with TMG staff.</a:t>
            </a:r>
          </a:p>
          <a:p>
            <a:r>
              <a:rPr lang="en-CA" dirty="0"/>
              <a:t>Bicycle route choice modelling.</a:t>
            </a:r>
          </a:p>
          <a:p>
            <a:pPr lvl="1"/>
            <a:r>
              <a:rPr lang="en-CA" dirty="0"/>
              <a:t>Continuing to develop a bicycle route choice model.</a:t>
            </a:r>
          </a:p>
          <a:p>
            <a:pPr lvl="1"/>
            <a:r>
              <a:rPr lang="en-CA" dirty="0"/>
              <a:t>Collaborating with Profs. Saxe &amp; Chan.</a:t>
            </a:r>
          </a:p>
          <a:p>
            <a:pPr lvl="1"/>
            <a:r>
              <a:rPr lang="en-CA" dirty="0"/>
              <a:t>Postdoc working with TMG staff.</a:t>
            </a:r>
          </a:p>
          <a:p>
            <a:r>
              <a:rPr lang="en-CA" dirty="0"/>
              <a:t>Transit reliability modelling in Emme.</a:t>
            </a:r>
          </a:p>
          <a:p>
            <a:pPr lvl="1"/>
            <a:r>
              <a:rPr lang="en-CA" dirty="0"/>
              <a:t>Collaborating with Prof. Shalaby &amp; Visiting Prof. Babazadeh</a:t>
            </a:r>
          </a:p>
          <a:p>
            <a:pPr lvl="1"/>
            <a:r>
              <a:rPr lang="en-CA" dirty="0"/>
              <a:t>Two postdocs working on this.</a:t>
            </a:r>
          </a:p>
          <a:p>
            <a:pPr lvl="1"/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EA3E52-D23B-4127-AC18-9DA3B9E75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8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8716916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96B9BF2-8B7E-470F-97DE-994B2F458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7770" y="3321653"/>
            <a:ext cx="7133441" cy="1826581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Modelling Auto Passenger Modes (work led by Dr. Ya Gao)</a:t>
            </a:r>
            <a:endParaRPr lang="en-CA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821DFCC-3711-4AF2-91D6-4209D16839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10538" y="5332899"/>
            <a:ext cx="5287904" cy="1294512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Transit access/egress by PTC (Colin Ye).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Carpools (Coco Lam).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Serve dependents (Usman Ahmed).</a:t>
            </a:r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81AD0A-F7F5-438C-A078-2D82BF9987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22848" y="6662148"/>
            <a:ext cx="512638" cy="365125"/>
          </a:xfrm>
        </p:spPr>
        <p:txBody>
          <a:bodyPr/>
          <a:lstStyle/>
          <a:p>
            <a:fld id="{8D0A860F-2FA0-4808-9137-C1414C4D7E10}" type="slidenum">
              <a:rPr lang="en-CA" smtClean="0"/>
              <a:t>9</a:t>
            </a:fld>
            <a:endParaRPr lang="en-CA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5CD43C7-B78A-42AD-9805-40A2E49C9A04}"/>
              </a:ext>
            </a:extLst>
          </p:cNvPr>
          <p:cNvSpPr txBox="1"/>
          <p:nvPr/>
        </p:nvSpPr>
        <p:spPr>
          <a:xfrm>
            <a:off x="406866" y="1268399"/>
            <a:ext cx="880369" cy="646331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CA" b="1">
                <a:solidFill>
                  <a:schemeClr val="accent5">
                    <a:lumMod val="75000"/>
                  </a:schemeClr>
                </a:solidFill>
                <a:latin typeface="+mj-lt"/>
              </a:rPr>
              <a:t>Auto</a:t>
            </a:r>
          </a:p>
          <a:p>
            <a:pPr algn="ctr"/>
            <a:r>
              <a:rPr lang="en-CA">
                <a:solidFill>
                  <a:schemeClr val="accent5">
                    <a:lumMod val="75000"/>
                  </a:schemeClr>
                </a:solidFill>
                <a:latin typeface="+mj-lt"/>
              </a:rPr>
              <a:t>(drive)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4CA562F-DF2C-4788-83DB-F4DAB5DB36C1}"/>
              </a:ext>
            </a:extLst>
          </p:cNvPr>
          <p:cNvSpPr txBox="1"/>
          <p:nvPr/>
        </p:nvSpPr>
        <p:spPr>
          <a:xfrm>
            <a:off x="1707614" y="1268399"/>
            <a:ext cx="1640384" cy="1200329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CA" b="1" dirty="0">
                <a:solidFill>
                  <a:schemeClr val="accent5">
                    <a:lumMod val="75000"/>
                  </a:schemeClr>
                </a:solidFill>
                <a:latin typeface="+mj-lt"/>
              </a:rPr>
              <a:t>Public Transit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CA" dirty="0">
                <a:solidFill>
                  <a:schemeClr val="accent5">
                    <a:lumMod val="75000"/>
                  </a:schemeClr>
                </a:solidFill>
                <a:latin typeface="+mj-lt"/>
              </a:rPr>
              <a:t>WAT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CA" dirty="0">
                <a:solidFill>
                  <a:schemeClr val="accent5">
                    <a:lumMod val="75000"/>
                  </a:schemeClr>
                </a:solidFill>
                <a:latin typeface="+mj-lt"/>
              </a:rPr>
              <a:t>DAT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CA" dirty="0">
                <a:solidFill>
                  <a:schemeClr val="accent5">
                    <a:lumMod val="75000"/>
                  </a:schemeClr>
                </a:solidFill>
                <a:latin typeface="+mj-lt"/>
              </a:rPr>
              <a:t>PAT/PET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519F871-AB36-45E0-BD9C-761DA0CCA003}"/>
              </a:ext>
            </a:extLst>
          </p:cNvPr>
          <p:cNvSpPr txBox="1"/>
          <p:nvPr/>
        </p:nvSpPr>
        <p:spPr>
          <a:xfrm>
            <a:off x="3765170" y="1268399"/>
            <a:ext cx="2432076" cy="2585323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CA" b="1" dirty="0">
                <a:solidFill>
                  <a:schemeClr val="accent5">
                    <a:lumMod val="75000"/>
                  </a:schemeClr>
                </a:solidFill>
                <a:latin typeface="+mj-lt"/>
              </a:rPr>
              <a:t>“Auto-Based</a:t>
            </a:r>
          </a:p>
          <a:p>
            <a:pPr algn="ctr"/>
            <a:r>
              <a:rPr lang="en-CA" b="1" dirty="0">
                <a:solidFill>
                  <a:schemeClr val="accent5">
                    <a:lumMod val="75000"/>
                  </a:schemeClr>
                </a:solidFill>
                <a:latin typeface="+mj-lt"/>
              </a:rPr>
              <a:t>Passenger”</a:t>
            </a:r>
          </a:p>
          <a:p>
            <a:pPr algn="ctr"/>
            <a:r>
              <a:rPr lang="en-CA" i="1" dirty="0">
                <a:solidFill>
                  <a:schemeClr val="accent5">
                    <a:lumMod val="75000"/>
                  </a:schemeClr>
                </a:solidFill>
                <a:latin typeface="+mj-lt"/>
              </a:rPr>
              <a:t>Intra-household: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CA" dirty="0">
                <a:solidFill>
                  <a:schemeClr val="accent5">
                    <a:lumMod val="75000"/>
                  </a:schemeClr>
                </a:solidFill>
                <a:latin typeface="+mj-lt"/>
              </a:rPr>
              <a:t>Passenger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CA" dirty="0">
                <a:solidFill>
                  <a:schemeClr val="accent5">
                    <a:lumMod val="75000"/>
                  </a:schemeClr>
                </a:solidFill>
                <a:latin typeface="+mj-lt"/>
              </a:rPr>
              <a:t>Rideshare</a:t>
            </a:r>
          </a:p>
          <a:p>
            <a:pPr algn="ctr"/>
            <a:r>
              <a:rPr lang="en-CA" i="1" dirty="0">
                <a:solidFill>
                  <a:schemeClr val="accent5">
                    <a:lumMod val="75000"/>
                  </a:schemeClr>
                </a:solidFill>
                <a:latin typeface="+mj-lt"/>
              </a:rPr>
              <a:t>Inter/non-household: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CA" dirty="0">
                <a:solidFill>
                  <a:schemeClr val="accent5">
                    <a:lumMod val="75000"/>
                  </a:schemeClr>
                </a:solidFill>
                <a:latin typeface="+mj-lt"/>
              </a:rPr>
              <a:t>Carpool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CA" dirty="0">
                <a:solidFill>
                  <a:schemeClr val="accent5">
                    <a:lumMod val="75000"/>
                  </a:schemeClr>
                </a:solidFill>
                <a:latin typeface="+mj-lt"/>
              </a:rPr>
              <a:t>PTC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CA" dirty="0">
                <a:solidFill>
                  <a:schemeClr val="accent5">
                    <a:lumMod val="75000"/>
                  </a:schemeClr>
                </a:solidFill>
                <a:latin typeface="+mj-lt"/>
              </a:rPr>
              <a:t>Taxi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ED633F5-3C57-4E26-B653-40E27E6E28A6}"/>
              </a:ext>
            </a:extLst>
          </p:cNvPr>
          <p:cNvSpPr txBox="1"/>
          <p:nvPr/>
        </p:nvSpPr>
        <p:spPr>
          <a:xfrm>
            <a:off x="6503105" y="1269836"/>
            <a:ext cx="1826142" cy="923330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CA" b="1">
                <a:solidFill>
                  <a:schemeClr val="accent5">
                    <a:lumMod val="75000"/>
                  </a:schemeClr>
                </a:solidFill>
                <a:latin typeface="+mj-lt"/>
              </a:rPr>
              <a:t>Active Modes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CA">
                <a:solidFill>
                  <a:schemeClr val="accent5">
                    <a:lumMod val="75000"/>
                  </a:schemeClr>
                </a:solidFill>
                <a:latin typeface="+mj-lt"/>
              </a:rPr>
              <a:t>Bicycle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CA">
                <a:solidFill>
                  <a:schemeClr val="accent5">
                    <a:lumMod val="75000"/>
                  </a:schemeClr>
                </a:solidFill>
                <a:latin typeface="+mj-lt"/>
              </a:rPr>
              <a:t>Walk-all-way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2120376-6503-4CA2-9D05-8484EB75BCA7}"/>
              </a:ext>
            </a:extLst>
          </p:cNvPr>
          <p:cNvSpPr txBox="1"/>
          <p:nvPr/>
        </p:nvSpPr>
        <p:spPr>
          <a:xfrm>
            <a:off x="3506598" y="230589"/>
            <a:ext cx="16642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MODE CHOICE</a:t>
            </a:r>
            <a:endParaRPr lang="en-CA" b="1" dirty="0"/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387D4AC8-63B4-48D0-A127-B9DA517E0428}"/>
              </a:ext>
            </a:extLst>
          </p:cNvPr>
          <p:cNvCxnSpPr>
            <a:stCxn id="11" idx="2"/>
            <a:endCxn id="7" idx="0"/>
          </p:cNvCxnSpPr>
          <p:nvPr/>
        </p:nvCxnSpPr>
        <p:spPr>
          <a:xfrm flipH="1">
            <a:off x="847051" y="599921"/>
            <a:ext cx="3491666" cy="6684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CD1628B3-5419-4749-ADD1-3EE58E6345FE}"/>
              </a:ext>
            </a:extLst>
          </p:cNvPr>
          <p:cNvCxnSpPr>
            <a:cxnSpLocks/>
            <a:stCxn id="11" idx="2"/>
            <a:endCxn id="8" idx="0"/>
          </p:cNvCxnSpPr>
          <p:nvPr/>
        </p:nvCxnSpPr>
        <p:spPr>
          <a:xfrm flipH="1">
            <a:off x="2527806" y="599921"/>
            <a:ext cx="1810911" cy="6684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E1196118-9BCF-433C-B12C-344C0F55A9AF}"/>
              </a:ext>
            </a:extLst>
          </p:cNvPr>
          <p:cNvCxnSpPr>
            <a:cxnSpLocks/>
            <a:stCxn id="11" idx="2"/>
            <a:endCxn id="9" idx="0"/>
          </p:cNvCxnSpPr>
          <p:nvPr/>
        </p:nvCxnSpPr>
        <p:spPr>
          <a:xfrm>
            <a:off x="4338717" y="599921"/>
            <a:ext cx="642491" cy="6684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CAF9BD94-F349-4B82-887C-CF7191607B38}"/>
              </a:ext>
            </a:extLst>
          </p:cNvPr>
          <p:cNvCxnSpPr>
            <a:cxnSpLocks/>
            <a:stCxn id="11" idx="2"/>
            <a:endCxn id="10" idx="0"/>
          </p:cNvCxnSpPr>
          <p:nvPr/>
        </p:nvCxnSpPr>
        <p:spPr>
          <a:xfrm>
            <a:off x="4338717" y="599921"/>
            <a:ext cx="3077459" cy="6699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>
            <a:extLst>
              <a:ext uri="{FF2B5EF4-FFF2-40B4-BE49-F238E27FC236}">
                <a16:creationId xmlns:a16="http://schemas.microsoft.com/office/drawing/2014/main" id="{BA26961F-CA01-47C6-B385-6EEBBB240F78}"/>
              </a:ext>
            </a:extLst>
          </p:cNvPr>
          <p:cNvSpPr/>
          <p:nvPr/>
        </p:nvSpPr>
        <p:spPr>
          <a:xfrm>
            <a:off x="1828800" y="2121324"/>
            <a:ext cx="1434518" cy="34740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DDC86E56-8BD1-4A1E-B80C-061AA215765F}"/>
              </a:ext>
            </a:extLst>
          </p:cNvPr>
          <p:cNvSpPr/>
          <p:nvPr/>
        </p:nvSpPr>
        <p:spPr>
          <a:xfrm>
            <a:off x="3506598" y="2651738"/>
            <a:ext cx="2996507" cy="1114919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015011F0-93EC-4E58-AE70-D984D3AE5617}"/>
              </a:ext>
            </a:extLst>
          </p:cNvPr>
          <p:cNvSpPr/>
          <p:nvPr/>
        </p:nvSpPr>
        <p:spPr>
          <a:xfrm>
            <a:off x="3706064" y="1807740"/>
            <a:ext cx="2432076" cy="842562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8B718895-A696-49D3-8AE4-6D37AF7DF8EE}"/>
              </a:ext>
            </a:extLst>
          </p:cNvPr>
          <p:cNvCxnSpPr>
            <a:cxnSpLocks/>
            <a:stCxn id="23" idx="4"/>
          </p:cNvCxnSpPr>
          <p:nvPr/>
        </p:nvCxnSpPr>
        <p:spPr>
          <a:xfrm>
            <a:off x="2546059" y="2468728"/>
            <a:ext cx="222308" cy="286417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4D78699E-8AF6-406F-A709-72D740A598B9}"/>
              </a:ext>
            </a:extLst>
          </p:cNvPr>
          <p:cNvCxnSpPr>
            <a:cxnSpLocks/>
          </p:cNvCxnSpPr>
          <p:nvPr/>
        </p:nvCxnSpPr>
        <p:spPr>
          <a:xfrm flipH="1">
            <a:off x="3697213" y="2561060"/>
            <a:ext cx="446948" cy="3796203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44DE97B4-B1B7-4EB9-BF3B-A112C34B9596}"/>
              </a:ext>
            </a:extLst>
          </p:cNvPr>
          <p:cNvCxnSpPr>
            <a:cxnSpLocks/>
          </p:cNvCxnSpPr>
          <p:nvPr/>
        </p:nvCxnSpPr>
        <p:spPr>
          <a:xfrm flipH="1">
            <a:off x="2958984" y="3179428"/>
            <a:ext cx="1462014" cy="2638721"/>
          </a:xfrm>
          <a:prstGeom prst="straightConnector1">
            <a:avLst/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302314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Custom 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BDD7EE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8C8F61A9EA1494AA7F4C5C9E66AB1DC" ma:contentTypeVersion="14" ma:contentTypeDescription="Create a new document." ma:contentTypeScope="" ma:versionID="65ff9a75cd59dbb8fb4c6afa6cdde204">
  <xsd:schema xmlns:xsd="http://www.w3.org/2001/XMLSchema" xmlns:xs="http://www.w3.org/2001/XMLSchema" xmlns:p="http://schemas.microsoft.com/office/2006/metadata/properties" xmlns:ns3="5ccce5b5-86f6-4156-93f3-71df86665cb7" xmlns:ns4="111db4cc-1b42-4762-b43a-975bac0b776e" targetNamespace="http://schemas.microsoft.com/office/2006/metadata/properties" ma:root="true" ma:fieldsID="703630602e329b997e7ed4b30b505387" ns3:_="" ns4:_="">
    <xsd:import namespace="5ccce5b5-86f6-4156-93f3-71df86665cb7"/>
    <xsd:import namespace="111db4cc-1b42-4762-b43a-975bac0b776e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KeyPoints" minOccurs="0"/>
                <xsd:element ref="ns4:MediaServiceKeyPoints" minOccurs="0"/>
                <xsd:element ref="ns4:MediaServiceAutoTags" minOccurs="0"/>
                <xsd:element ref="ns4:MediaLengthInSeconds" minOccurs="0"/>
                <xsd:element ref="ns4:MediaServiceDateTaken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cce5b5-86f6-4156-93f3-71df86665cb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1db4cc-1b42-4762-b43a-975bac0b776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3862D14-1A04-41AB-95F9-348A729788D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ccce5b5-86f6-4156-93f3-71df86665cb7"/>
    <ds:schemaRef ds:uri="111db4cc-1b42-4762-b43a-975bac0b776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374025D-83E2-4532-940F-6B11F59D6AE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22E5CE4-EA61-4181-9E70-8514043F0FA2}">
  <ds:schemaRefs>
    <ds:schemaRef ds:uri="http://purl.org/dc/terms/"/>
    <ds:schemaRef ds:uri="http://schemas.microsoft.com/office/2006/metadata/properties"/>
    <ds:schemaRef ds:uri="http://schemas.microsoft.com/office/2006/documentManagement/types"/>
    <ds:schemaRef ds:uri="http://www.w3.org/XML/1998/namespace"/>
    <ds:schemaRef ds:uri="111db4cc-1b42-4762-b43a-975bac0b776e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5ccce5b5-86f6-4156-93f3-71df86665cb7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8346</TotalTime>
  <Words>2024</Words>
  <Application>Microsoft Office PowerPoint</Application>
  <PresentationFormat>On-screen Show (4:3)</PresentationFormat>
  <Paragraphs>209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Arial</vt:lpstr>
      <vt:lpstr>Calibri</vt:lpstr>
      <vt:lpstr>Impact</vt:lpstr>
      <vt:lpstr>Times New Roman</vt:lpstr>
      <vt:lpstr>Trebuchet MS</vt:lpstr>
      <vt:lpstr>Wingdings 3</vt:lpstr>
      <vt:lpstr>Facet</vt:lpstr>
      <vt:lpstr>Steering Committee</vt:lpstr>
      <vt:lpstr>Agenda</vt:lpstr>
      <vt:lpstr>2025-26 Work Plan</vt:lpstr>
      <vt:lpstr>TTS 2022 Analysis (1)</vt:lpstr>
      <vt:lpstr>TTS 2022 Analysis (2): A Few Findings</vt:lpstr>
      <vt:lpstr>TTS 2022 Analysis (3): Modelling Implications</vt:lpstr>
      <vt:lpstr>GTAModel V4.3 (1)</vt:lpstr>
      <vt:lpstr>V4.3 Projects Underway (2)</vt:lpstr>
      <vt:lpstr>Modelling Auto Passenger Modes (work led by Dr. Ya Gao)</vt:lpstr>
      <vt:lpstr>Parking (Residential &amp; Non-Home Destinations)</vt:lpstr>
      <vt:lpstr>Auto Ownership &amp; Other Mobility Tools</vt:lpstr>
      <vt:lpstr>Work at Home (WaH) &amp; Work from Home (WfH)</vt:lpstr>
      <vt:lpstr>V4.3 (3): Other Related Student Projects</vt:lpstr>
      <vt:lpstr>On-going Maintenance &amp; Support</vt:lpstr>
      <vt:lpstr>XTMF Updates</vt:lpstr>
      <vt:lpstr>Documentation</vt:lpstr>
      <vt:lpstr>Other Significant TMG-Related Projects Undertaken</vt:lpstr>
      <vt:lpstr>Potential New Members</vt:lpstr>
      <vt:lpstr>Preliminary Look-Ahead</vt:lpstr>
      <vt:lpstr>Draft Budget</vt:lpstr>
      <vt:lpstr>Other Business</vt:lpstr>
      <vt:lpstr>Next Meeting</vt:lpstr>
      <vt:lpstr>We are adjourned! Thank you!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NetworkModeller</dc:creator>
  <cp:lastModifiedBy>Eric Miller</cp:lastModifiedBy>
  <cp:revision>409</cp:revision>
  <dcterms:created xsi:type="dcterms:W3CDTF">2014-05-13T18:07:51Z</dcterms:created>
  <dcterms:modified xsi:type="dcterms:W3CDTF">2025-09-30T23:20:42Z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0x01010068C8F61A9EA1494AA7F4C5C9E66AB1DC</vt:lpwstr>
  </property>
</Properties>
</file>