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</p:sldMasterIdLst>
  <p:notesMasterIdLst>
    <p:notesMasterId r:id="rId25"/>
  </p:notesMasterIdLst>
  <p:sldIdLst>
    <p:sldId id="256" r:id="rId5"/>
    <p:sldId id="448" r:id="rId6"/>
    <p:sldId id="421" r:id="rId7"/>
    <p:sldId id="463" r:id="rId8"/>
    <p:sldId id="470" r:id="rId9"/>
    <p:sldId id="257" r:id="rId10"/>
    <p:sldId id="258" r:id="rId11"/>
    <p:sldId id="259" r:id="rId12"/>
    <p:sldId id="462" r:id="rId13"/>
    <p:sldId id="460" r:id="rId14"/>
    <p:sldId id="461" r:id="rId15"/>
    <p:sldId id="464" r:id="rId16"/>
    <p:sldId id="465" r:id="rId17"/>
    <p:sldId id="467" r:id="rId18"/>
    <p:sldId id="466" r:id="rId19"/>
    <p:sldId id="468" r:id="rId20"/>
    <p:sldId id="469" r:id="rId21"/>
    <p:sldId id="315" r:id="rId22"/>
    <p:sldId id="459" r:id="rId23"/>
    <p:sldId id="32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workModeller" initials="P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05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23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F0ECD-7E1A-412F-8A4E-B4AB7EAABBBF}" type="datetimeFigureOut">
              <a:rPr lang="en-CA" smtClean="0"/>
              <a:t>2025-11-05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640A-FA8F-45D1-9195-A8FEB8E36D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454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7640A-FA8F-45D1-9195-A8FEB8E36D73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116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294B-5A3B-4BEB-B3F7-4C5D63415E29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28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9E5A-577B-4415-A417-225EB08376EB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7F-49CF-43D0-B6C8-9C1380C96493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57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4F6C-94A9-44F6-BA5D-97CA108837E6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266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8EF7-D03C-43F1-B9AF-C78E63748AF2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33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6AC2-2ED3-4EC6-BBCF-7E05028DF425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997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23FA-7A5D-464E-9FB1-F434D17AFBB6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6001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51C2-181F-48CF-8FDD-7A311602D0DC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6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3DF-4F7C-4AEE-BA77-2A4B60791E1E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48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AAD23-610E-436C-B007-88A2DE870367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076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C742-24E6-4E5D-BA7A-4663D4740985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4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C98-11BF-4E1C-8342-9F4A3EC44B3F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32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660F-3FBF-4BA4-95BC-6479EAFC6307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995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9846-8BDE-4D2C-A310-F7B621BDE5C8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843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CBF-8AC4-4C31-8B2D-5C5ED784FE12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10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71C3-BE3C-4E9F-AC92-E26D0AC275CC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250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6EC3-9329-4462-B49F-8476A07AE908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3432174"/>
            <a:ext cx="5825202" cy="1234727"/>
          </a:xfrm>
        </p:spPr>
        <p:txBody>
          <a:bodyPr/>
          <a:lstStyle/>
          <a:p>
            <a:pPr algn="ctr"/>
            <a:r>
              <a:rPr lang="en-US" dirty="0"/>
              <a:t>Technical Advisory Committee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666900"/>
            <a:ext cx="5825202" cy="822674"/>
          </a:xfrm>
        </p:spPr>
        <p:txBody>
          <a:bodyPr/>
          <a:lstStyle/>
          <a:p>
            <a:pPr algn="ctr"/>
            <a:r>
              <a:rPr lang="en-CA" dirty="0"/>
              <a:t> November 5,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</a:t>
            </a:fld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36" y="1166606"/>
            <a:ext cx="4848129" cy="144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7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5512C47-EC4A-4B22-BCA1-62B29666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17021"/>
            <a:ext cx="7924804" cy="1826581"/>
          </a:xfrm>
        </p:spPr>
        <p:txBody>
          <a:bodyPr/>
          <a:lstStyle/>
          <a:p>
            <a:pPr algn="ctr"/>
            <a:r>
              <a:rPr lang="en-US" dirty="0"/>
              <a:t>2026-27 Preliminary Discussion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730840-36CA-4C91-BEA8-524B3189D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BFF08-FAE2-4611-8E75-D8CCE06B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6915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41" y="620694"/>
            <a:ext cx="793351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(1): GTAModel Updates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1" y="1630472"/>
            <a:ext cx="6347714" cy="4410891"/>
          </a:xfrm>
        </p:spPr>
        <p:txBody>
          <a:bodyPr>
            <a:normAutofit/>
          </a:bodyPr>
          <a:lstStyle/>
          <a:p>
            <a:r>
              <a:rPr lang="en-US" dirty="0"/>
              <a:t>V4.3: Calibration may continue into spring of 2026?</a:t>
            </a:r>
          </a:p>
          <a:p>
            <a:r>
              <a:rPr lang="en-US" dirty="0"/>
              <a:t>V5.0:</a:t>
            </a:r>
          </a:p>
          <a:p>
            <a:pPr lvl="1"/>
            <a:r>
              <a:rPr lang="en-US" dirty="0"/>
              <a:t>How much TMG staff time to allocate to this relative to other tasks?</a:t>
            </a:r>
          </a:p>
          <a:p>
            <a:pPr lvl="1"/>
            <a:r>
              <a:rPr lang="en-US" dirty="0"/>
              <a:t>Availability of grad students &amp; postdocs to work on this?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109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4" y="613997"/>
            <a:ext cx="7654835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(2): Continuing Work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1" y="1619880"/>
            <a:ext cx="7797942" cy="5820815"/>
          </a:xfrm>
        </p:spPr>
        <p:txBody>
          <a:bodyPr>
            <a:normAutofit/>
          </a:bodyPr>
          <a:lstStyle/>
          <a:p>
            <a:r>
              <a:rPr lang="en-US" dirty="0"/>
              <a:t>Transit reliability.</a:t>
            </a:r>
          </a:p>
          <a:p>
            <a:r>
              <a:rPr lang="en-US" dirty="0"/>
              <a:t>Improved VDFs.</a:t>
            </a:r>
          </a:p>
          <a:p>
            <a:r>
              <a:rPr lang="en-US" dirty="0"/>
              <a:t>Carpooling.</a:t>
            </a:r>
          </a:p>
          <a:p>
            <a:r>
              <a:rPr lang="en-US" dirty="0"/>
              <a:t>Bicycle route/mode choice.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 err="1"/>
              <a:t>Probit</a:t>
            </a:r>
            <a:r>
              <a:rPr lang="en-US" dirty="0"/>
              <a:t> covariances.</a:t>
            </a:r>
          </a:p>
          <a:p>
            <a:r>
              <a:rPr lang="en-US" dirty="0"/>
              <a:t>Generalizing the model to enhance transferability to other locations.</a:t>
            </a:r>
          </a:p>
          <a:p>
            <a:r>
              <a:rPr lang="en-US" dirty="0"/>
              <a:t>XTMF2 development.</a:t>
            </a:r>
          </a:p>
          <a:p>
            <a:pPr lvl="1"/>
            <a:r>
              <a:rPr lang="en-US" dirty="0"/>
              <a:t>Parameters are buried in software hierarchies – hinders transferability</a:t>
            </a:r>
          </a:p>
          <a:p>
            <a:pPr lvl="1"/>
            <a:r>
              <a:rPr lang="en-US" dirty="0"/>
              <a:t>Applying lessons learned; refactoring.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0590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68" y="222544"/>
            <a:ext cx="823831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(3):</a:t>
            </a:r>
            <a:br>
              <a:rPr lang="en-US" dirty="0"/>
            </a:br>
            <a:r>
              <a:rPr lang="en-US" dirty="0"/>
              <a:t>Improved Post-Processing (1): Metrics/KPIs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67" y="1616348"/>
            <a:ext cx="7802881" cy="5820815"/>
          </a:xfrm>
        </p:spPr>
        <p:txBody>
          <a:bodyPr>
            <a:normAutofit/>
          </a:bodyPr>
          <a:lstStyle/>
          <a:p>
            <a:r>
              <a:rPr lang="en-US" dirty="0"/>
              <a:t>User benefits.</a:t>
            </a:r>
          </a:p>
          <a:p>
            <a:r>
              <a:rPr lang="en-US" dirty="0"/>
              <a:t>Operating &amp; user costs.</a:t>
            </a:r>
          </a:p>
          <a:p>
            <a:r>
              <a:rPr lang="en-US" dirty="0"/>
              <a:t>Environmental impacts.</a:t>
            </a:r>
          </a:p>
          <a:p>
            <a:r>
              <a:rPr lang="en-US" dirty="0"/>
              <a:t>Accessibilities.</a:t>
            </a:r>
          </a:p>
          <a:p>
            <a:r>
              <a:rPr lang="en-CA" dirty="0"/>
              <a:t>By mode, purpose/activity, socio-economic group (low income, etc.).</a:t>
            </a:r>
          </a:p>
          <a:p>
            <a:r>
              <a:rPr lang="en-CA" dirty="0"/>
              <a:t>TTC benefits study provides a starting point for developing user-controlled automated outputs.</a:t>
            </a:r>
          </a:p>
          <a:p>
            <a:r>
              <a:rPr lang="en-CA" dirty="0"/>
              <a:t>Bryce (</a:t>
            </a:r>
            <a:r>
              <a:rPr lang="en-CA" dirty="0" err="1"/>
              <a:t>CoT</a:t>
            </a:r>
            <a:r>
              <a:rPr lang="en-CA" dirty="0"/>
              <a:t>) has been working on a set of tools in Python. Based on some earlier work by WSP. Time to bring this into the TMG Git Hub. Present at a future TMGTAC meeting.</a:t>
            </a:r>
          </a:p>
          <a:p>
            <a:r>
              <a:rPr lang="en-CA" dirty="0"/>
              <a:t>Input preparation methods. Yes!</a:t>
            </a:r>
          </a:p>
          <a:p>
            <a:r>
              <a:rPr lang="en-CA" dirty="0"/>
              <a:t>Integrated: metadata/documentation with methods.</a:t>
            </a:r>
          </a:p>
          <a:p>
            <a:r>
              <a:rPr lang="en-CA" dirty="0"/>
              <a:t>Testing.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6163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68" y="222544"/>
            <a:ext cx="823831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(4): Improved</a:t>
            </a:r>
            <a:br>
              <a:rPr lang="en-US" dirty="0"/>
            </a:br>
            <a:r>
              <a:rPr lang="en-US" dirty="0"/>
              <a:t>Post-Processing (2): Scenario Comparisons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68" y="1616348"/>
            <a:ext cx="6347714" cy="5820815"/>
          </a:xfrm>
        </p:spPr>
        <p:txBody>
          <a:bodyPr>
            <a:normAutofit/>
          </a:bodyPr>
          <a:lstStyle/>
          <a:p>
            <a:r>
              <a:rPr lang="en-US" dirty="0"/>
              <a:t>Automated procedures for comparing outputs from two (or more?) scenarios:</a:t>
            </a:r>
          </a:p>
          <a:p>
            <a:pPr lvl="1"/>
            <a:r>
              <a:rPr lang="en-US" dirty="0"/>
              <a:t>O-D matrices.</a:t>
            </a:r>
          </a:p>
          <a:p>
            <a:pPr lvl="1"/>
            <a:r>
              <a:rPr lang="en-US" dirty="0"/>
              <a:t>Mode shares.</a:t>
            </a:r>
          </a:p>
          <a:p>
            <a:pPr lvl="1"/>
            <a:r>
              <a:rPr lang="en-US" dirty="0"/>
              <a:t>Network loadings.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Tables, graphs, maps.</a:t>
            </a:r>
          </a:p>
          <a:p>
            <a:r>
              <a:rPr lang="en-US" dirty="0"/>
              <a:t>Moving towards a “dashboard”?</a:t>
            </a:r>
          </a:p>
          <a:p>
            <a:endParaRPr lang="en-US" dirty="0"/>
          </a:p>
          <a:p>
            <a:r>
              <a:rPr lang="en-US" dirty="0"/>
              <a:t>Arguably everyone is still doing a lot of repetitive “bespoke” post-processing of results?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4717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7" y="622706"/>
            <a:ext cx="8046721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(5): Opening up key models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1594533"/>
            <a:ext cx="6347714" cy="5820815"/>
          </a:xfrm>
        </p:spPr>
        <p:txBody>
          <a:bodyPr>
            <a:normAutofit/>
          </a:bodyPr>
          <a:lstStyle/>
          <a:p>
            <a:r>
              <a:rPr lang="en-US" dirty="0"/>
              <a:t>PoRPoW.</a:t>
            </a:r>
          </a:p>
          <a:p>
            <a:r>
              <a:rPr lang="en-US" dirty="0"/>
              <a:t>PoRPoS.</a:t>
            </a:r>
          </a:p>
          <a:p>
            <a:r>
              <a:rPr lang="en-US" dirty="0"/>
              <a:t>Auto ownership (EVs).</a:t>
            </a:r>
          </a:p>
          <a:p>
            <a:r>
              <a:rPr lang="en-US" dirty="0"/>
              <a:t>Population synthesis.</a:t>
            </a:r>
          </a:p>
          <a:p>
            <a:r>
              <a:rPr lang="en-US" dirty="0"/>
              <a:t>…?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5028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96" y="1345681"/>
            <a:ext cx="1933938" cy="5820815"/>
          </a:xfrm>
        </p:spPr>
        <p:txBody>
          <a:bodyPr>
            <a:normAutofit/>
          </a:bodyPr>
          <a:lstStyle/>
          <a:p>
            <a:r>
              <a:rPr lang="en-US" dirty="0"/>
              <a:t>The GGH contains 9 CMAs – which are defined as coherent commuter sheds.</a:t>
            </a:r>
          </a:p>
          <a:p>
            <a:r>
              <a:rPr lang="en-US" dirty="0"/>
              <a:t>But we tend to model PoRPoW with a single model.</a:t>
            </a:r>
          </a:p>
          <a:p>
            <a:r>
              <a:rPr lang="en-US" dirty="0"/>
              <a:t>Maybe a hierarchical model structure makes more sense?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16</a:t>
            </a:fld>
            <a:endParaRPr lang="en-CA" dirty="0"/>
          </a:p>
        </p:txBody>
      </p:sp>
      <p:pic>
        <p:nvPicPr>
          <p:cNvPr id="1026" name="Picture 2" descr="Planning transportation for the Greater Golden Horseshoe ...">
            <a:extLst>
              <a:ext uri="{FF2B5EF4-FFF2-40B4-BE49-F238E27FC236}">
                <a16:creationId xmlns:a16="http://schemas.microsoft.com/office/drawing/2014/main" id="{5EF77471-5991-49B5-89FB-7778C90B5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275" y="0"/>
            <a:ext cx="70707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049CC474-9F1B-4F5E-958F-7963A5902DC4}"/>
              </a:ext>
            </a:extLst>
          </p:cNvPr>
          <p:cNvSpPr/>
          <p:nvPr/>
        </p:nvSpPr>
        <p:spPr>
          <a:xfrm>
            <a:off x="3405052" y="4084320"/>
            <a:ext cx="696686" cy="766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8627FB-8FFB-4F14-89C0-3B93780953FB}"/>
              </a:ext>
            </a:extLst>
          </p:cNvPr>
          <p:cNvSpPr/>
          <p:nvPr/>
        </p:nvSpPr>
        <p:spPr>
          <a:xfrm>
            <a:off x="3884023" y="5087983"/>
            <a:ext cx="914400" cy="766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D92EEE5-B4A3-4FBB-83F3-06CDC7543C0A}"/>
              </a:ext>
            </a:extLst>
          </p:cNvPr>
          <p:cNvSpPr/>
          <p:nvPr/>
        </p:nvSpPr>
        <p:spPr>
          <a:xfrm>
            <a:off x="2947851" y="4662352"/>
            <a:ext cx="805544" cy="6901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C48A1E1-E930-42AF-AD0A-63276E33227E}"/>
              </a:ext>
            </a:extLst>
          </p:cNvPr>
          <p:cNvSpPr/>
          <p:nvPr/>
        </p:nvSpPr>
        <p:spPr>
          <a:xfrm rot="20011769">
            <a:off x="5788684" y="3673480"/>
            <a:ext cx="885225" cy="42848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32DC3A9-0057-435E-9087-443C462BC70D}"/>
              </a:ext>
            </a:extLst>
          </p:cNvPr>
          <p:cNvSpPr/>
          <p:nvPr/>
        </p:nvSpPr>
        <p:spPr>
          <a:xfrm rot="18915742">
            <a:off x="4171622" y="3705042"/>
            <a:ext cx="1780146" cy="11020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E3D477F-918B-4234-A339-06458FB0BD86}"/>
              </a:ext>
            </a:extLst>
          </p:cNvPr>
          <p:cNvSpPr/>
          <p:nvPr/>
        </p:nvSpPr>
        <p:spPr>
          <a:xfrm rot="520231">
            <a:off x="4627515" y="5551172"/>
            <a:ext cx="1672866" cy="8023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70B0978-1966-47C5-9B1E-8E3388349721}"/>
              </a:ext>
            </a:extLst>
          </p:cNvPr>
          <p:cNvSpPr/>
          <p:nvPr/>
        </p:nvSpPr>
        <p:spPr>
          <a:xfrm>
            <a:off x="4101738" y="2492523"/>
            <a:ext cx="696686" cy="12088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B730F1B-045C-4728-B219-35163FB49085}"/>
              </a:ext>
            </a:extLst>
          </p:cNvPr>
          <p:cNvSpPr/>
          <p:nvPr/>
        </p:nvSpPr>
        <p:spPr>
          <a:xfrm>
            <a:off x="3248949" y="5263467"/>
            <a:ext cx="696686" cy="766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C0D7F1E-37C0-466F-9719-9DADADDA207C}"/>
              </a:ext>
            </a:extLst>
          </p:cNvPr>
          <p:cNvSpPr/>
          <p:nvPr/>
        </p:nvSpPr>
        <p:spPr>
          <a:xfrm>
            <a:off x="6444676" y="1942186"/>
            <a:ext cx="1463090" cy="12088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18" y="634002"/>
            <a:ext cx="811639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Tasks (6): Spatial Structure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5907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CB63-1F68-4BFA-8F55-59CEFE43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Discuss!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48EC-7299-45D1-91D0-A36A8FCF1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2EFFE-972E-489D-A9BF-55E0A821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17</a:t>
            </a:fld>
            <a:endParaRPr lang="en-CA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CE041BF-B94F-46FA-AFB7-7FA15EC9C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7" y="-1"/>
            <a:ext cx="2847703" cy="206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522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18</a:t>
            </a:fld>
            <a:endParaRPr lang="en-CA" dirty="0"/>
          </a:p>
        </p:txBody>
      </p:sp>
      <p:pic>
        <p:nvPicPr>
          <p:cNvPr id="5" name="Picture 2" descr="http://passionpridepurpose.com/wp-content/uploads/2014/07/question-marks-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182" y="2160588"/>
            <a:ext cx="517524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011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93EEE-C98A-46BF-BED1-E81835E3A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62" y="451512"/>
            <a:ext cx="8038012" cy="1320800"/>
          </a:xfrm>
        </p:spPr>
        <p:txBody>
          <a:bodyPr/>
          <a:lstStyle/>
          <a:p>
            <a:r>
              <a:rPr lang="en-CA" dirty="0"/>
              <a:t>2025-26 Meeting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62D0D-D97C-4ECA-82CB-4F881CB4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8" y="1368110"/>
            <a:ext cx="7579362" cy="4874646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Technical Advisory Committee Meetings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7,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4,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Workshops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 3, 2025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25,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Steering Committee Meetings (10:00-12:00):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March 4,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GB" sz="2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meetings online on MS Teams.</a:t>
            </a: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FDC9-3D8D-4428-9CB6-B2532596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051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37B7-36BC-40B8-BCC0-0A4F4E2C3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42255-F4F7-474B-8B14-5D707EBC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04565"/>
            <a:ext cx="7536111" cy="4343686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2025-26 workplan update.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2026-27: A preliminary discussion.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business.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Adjournment.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1A41D-E9FB-4866-B60B-F5525B20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4139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47548"/>
            <a:ext cx="8421050" cy="1299411"/>
          </a:xfrm>
        </p:spPr>
        <p:txBody>
          <a:bodyPr>
            <a:normAutofit fontScale="90000"/>
          </a:bodyPr>
          <a:lstStyle/>
          <a:p>
            <a:r>
              <a:rPr lang="en-CA" dirty="0"/>
              <a:t>We are adjourned! Thank you!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20</a:t>
            </a:fld>
            <a:endParaRPr lang="en-CA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430" y="4847361"/>
            <a:ext cx="5943600" cy="1768475"/>
          </a:xfrm>
          <a:prstGeom prst="rect">
            <a:avLst/>
          </a:prstGeom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-8970" y="1750523"/>
            <a:ext cx="7054850" cy="34623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C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132275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E708-F422-4544-A206-DBCBA548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63" y="164237"/>
            <a:ext cx="6347713" cy="793072"/>
          </a:xfrm>
        </p:spPr>
        <p:txBody>
          <a:bodyPr>
            <a:normAutofit/>
          </a:bodyPr>
          <a:lstStyle/>
          <a:p>
            <a:r>
              <a:rPr lang="en-US" dirty="0"/>
              <a:t>2025-26 Work Plan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BA3DD-EA7D-4E2C-AC56-53BCC62F7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4384623"/>
            <a:ext cx="8726750" cy="2309140"/>
          </a:xfrm>
        </p:spPr>
        <p:txBody>
          <a:bodyPr>
            <a:normAutofit/>
          </a:bodyPr>
          <a:lstStyle/>
          <a:p>
            <a:r>
              <a:rPr lang="en-US" sz="2400" dirty="0"/>
              <a:t>V5.0: Started biweekly brainstorming meetings.</a:t>
            </a:r>
          </a:p>
          <a:p>
            <a:r>
              <a:rPr lang="en-US" sz="2400" dirty="0"/>
              <a:t>V4.3 updates: next slide.</a:t>
            </a:r>
          </a:p>
          <a:p>
            <a:r>
              <a:rPr lang="en-US" sz="2400" dirty="0"/>
              <a:t>GGH 2022 network: NCS revisions.</a:t>
            </a:r>
          </a:p>
          <a:p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EC27D-39D0-441F-9427-81EC7939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3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01C448-28E4-464D-90FA-124B1905D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7932"/>
            <a:ext cx="9144000" cy="240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BA286-C96E-4897-9D0D-8903A8D0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V4.3 Updates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8E354-E3EF-4AD3-86EB-81D61C1AC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Incremental auto passenger updates being implemented.</a:t>
            </a:r>
          </a:p>
          <a:p>
            <a:r>
              <a:rPr lang="en-US" dirty="0"/>
              <a:t>PTC supply implementation continuing.</a:t>
            </a:r>
          </a:p>
          <a:p>
            <a:r>
              <a:rPr lang="en-US" dirty="0"/>
              <a:t>Bicycle route choice continuing: starting to estimate models.</a:t>
            </a:r>
          </a:p>
          <a:p>
            <a:r>
              <a:rPr lang="en-US" dirty="0"/>
              <a:t>Transit reliability modelling (next slides).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8C3B2E-5366-4F28-965C-85091ECF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761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F24B94-00D3-48F6-BD04-D4AFEE5E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Network Coding Standard </a:t>
            </a:r>
            <a:r>
              <a:rPr lang="en-US" dirty="0" err="1"/>
              <a:t>Revisons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B9C98-E26E-4231-AAFD-60BACBD00A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Henry Waterhouse</a:t>
            </a:r>
          </a:p>
          <a:p>
            <a:pPr algn="ctr"/>
            <a:r>
              <a:rPr lang="en-US" dirty="0"/>
              <a:t>TMG Network </a:t>
            </a:r>
            <a:r>
              <a:rPr lang="en-US" dirty="0" err="1"/>
              <a:t>Modeller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0FC55-9A8C-4FC7-8C65-2E67EA442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7352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10E2-0C22-4F5D-8341-757727A20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Node Renumbering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0511D-1AE0-4198-B6A5-B95BC2B20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NCS will need to be updated</a:t>
            </a:r>
          </a:p>
          <a:p>
            <a:r>
              <a:rPr lang="en-US" dirty="0"/>
              <a:t>TTS 2022 zones go up to 30,000 which eats into current regular node numbering range</a:t>
            </a:r>
          </a:p>
        </p:txBody>
      </p:sp>
    </p:spTree>
    <p:extLst>
      <p:ext uri="{BB962C8B-B14F-4D97-AF65-F5344CB8AC3E}">
        <p14:creationId xmlns:p14="http://schemas.microsoft.com/office/powerpoint/2010/main" val="31702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64921-1D5E-4A00-90FF-BA951A554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Potential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A5168-92D7-4990-86C2-D2D98D4C7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Potential approach for TTS 2022 compatibility is moving regular node ranges up by 100,000 and giving each region 10,000 node range</a:t>
            </a:r>
          </a:p>
          <a:p>
            <a:r>
              <a:rPr lang="en-US" dirty="0"/>
              <a:t>Do people want larger ranges per region?</a:t>
            </a:r>
          </a:p>
          <a:p>
            <a:pPr lvl="1"/>
            <a:r>
              <a:rPr lang="en-US" dirty="0"/>
              <a:t>For example, future proofing for an all-streets network</a:t>
            </a:r>
          </a:p>
          <a:p>
            <a:pPr lvl="1"/>
            <a:r>
              <a:rPr lang="en-US" dirty="0"/>
              <a:t>Other potential uses?</a:t>
            </a:r>
          </a:p>
          <a:p>
            <a:r>
              <a:rPr lang="en-US" dirty="0"/>
              <a:t>Open to suggestions on how to modify the regular node ranges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2814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E0AC7-C2D6-4AD3-98FB-188775AE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Any other suggestions for NCS updating?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82DE1-B60C-4AB4-995C-77B439C53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also like to check modes against MTO to see if we're still aligned for v5</a:t>
            </a:r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8137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F24B94-00D3-48F6-BD04-D4AFEE5E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Modelling Transit Reliability in Emme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B9C98-E26E-4231-AAFD-60BACBD00A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Mohammad Ansari Esfeh</a:t>
            </a:r>
          </a:p>
          <a:p>
            <a:pPr algn="ctr"/>
            <a:r>
              <a:rPr lang="en-US" dirty="0"/>
              <a:t>NSERC Postdoctoral Fellow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0FC55-9A8C-4FC7-8C65-2E67EA442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06968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8F61A9EA1494AA7F4C5C9E66AB1DC" ma:contentTypeVersion="14" ma:contentTypeDescription="Create a new document." ma:contentTypeScope="" ma:versionID="65ff9a75cd59dbb8fb4c6afa6cdde204">
  <xsd:schema xmlns:xsd="http://www.w3.org/2001/XMLSchema" xmlns:xs="http://www.w3.org/2001/XMLSchema" xmlns:p="http://schemas.microsoft.com/office/2006/metadata/properties" xmlns:ns3="5ccce5b5-86f6-4156-93f3-71df86665cb7" xmlns:ns4="111db4cc-1b42-4762-b43a-975bac0b776e" targetNamespace="http://schemas.microsoft.com/office/2006/metadata/properties" ma:root="true" ma:fieldsID="703630602e329b997e7ed4b30b505387" ns3:_="" ns4:_="">
    <xsd:import namespace="5ccce5b5-86f6-4156-93f3-71df86665cb7"/>
    <xsd:import namespace="111db4cc-1b42-4762-b43a-975bac0b77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ce5b5-86f6-4156-93f3-71df8666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db4cc-1b42-4762-b43a-975bac0b7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2E5CE4-EA61-4181-9E70-8514043F0FA2}">
  <ds:schemaRefs>
    <ds:schemaRef ds:uri="111db4cc-1b42-4762-b43a-975bac0b776e"/>
    <ds:schemaRef ds:uri="http://www.w3.org/XML/1998/namespace"/>
    <ds:schemaRef ds:uri="http://purl.org/dc/elements/1.1/"/>
    <ds:schemaRef ds:uri="http://schemas.openxmlformats.org/package/2006/metadata/core-properties"/>
    <ds:schemaRef ds:uri="5ccce5b5-86f6-4156-93f3-71df86665cb7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374025D-83E2-4532-940F-6B11F59D6A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62D14-1A04-41AB-95F9-348A72978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ce5b5-86f6-4156-93f3-71df86665cb7"/>
    <ds:schemaRef ds:uri="111db4cc-1b42-4762-b43a-975bac0b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10639</TotalTime>
  <Words>622</Words>
  <Application>Microsoft Office PowerPoint</Application>
  <PresentationFormat>On-screen Show (4:3)</PresentationFormat>
  <Paragraphs>117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Impact</vt:lpstr>
      <vt:lpstr>Trebuchet MS</vt:lpstr>
      <vt:lpstr>Wingdings 3</vt:lpstr>
      <vt:lpstr>Facet</vt:lpstr>
      <vt:lpstr>Technical Advisory Committee</vt:lpstr>
      <vt:lpstr>Meeting Agenda</vt:lpstr>
      <vt:lpstr>2025-26 Work Plan</vt:lpstr>
      <vt:lpstr>V4.3 Updates</vt:lpstr>
      <vt:lpstr>Network Coding Standard Revisons</vt:lpstr>
      <vt:lpstr>Node Renumbering</vt:lpstr>
      <vt:lpstr>Potential Solutions</vt:lpstr>
      <vt:lpstr>Any other suggestions for NCS updating?</vt:lpstr>
      <vt:lpstr>Modelling Transit Reliability in Emme</vt:lpstr>
      <vt:lpstr>2026-27 Preliminary Discussion</vt:lpstr>
      <vt:lpstr>Possible Tasks (1): GTAModel Updates</vt:lpstr>
      <vt:lpstr>Possible Tasks (2): Continuing Work</vt:lpstr>
      <vt:lpstr>Possible Tasks (3): Improved Post-Processing (1): Metrics/KPIs</vt:lpstr>
      <vt:lpstr>Possible Tasks (4): Improved Post-Processing (2): Scenario Comparisons</vt:lpstr>
      <vt:lpstr>Possible Tasks (5): Opening up key models</vt:lpstr>
      <vt:lpstr>Possible Tasks (6): Spatial Structure</vt:lpstr>
      <vt:lpstr>Let’s Discuss!</vt:lpstr>
      <vt:lpstr>Other Business</vt:lpstr>
      <vt:lpstr>2025-26 Meeting Schedule</vt:lpstr>
      <vt:lpstr>We are adjourned! Thank you!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NetworkModeller</dc:creator>
  <cp:lastModifiedBy>Eric Miller</cp:lastModifiedBy>
  <cp:revision>531</cp:revision>
  <dcterms:created xsi:type="dcterms:W3CDTF">2014-05-13T18:07:51Z</dcterms:created>
  <dcterms:modified xsi:type="dcterms:W3CDTF">2025-11-05T17:00:22Z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0x01010068C8F61A9EA1494AA7F4C5C9E66AB1DC</vt:lpwstr>
  </property>
</Properties>
</file>