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4"/>
  </p:sldMasterIdLst>
  <p:notesMasterIdLst>
    <p:notesMasterId r:id="rId23"/>
  </p:notesMasterIdLst>
  <p:sldIdLst>
    <p:sldId id="256" r:id="rId5"/>
    <p:sldId id="448" r:id="rId6"/>
    <p:sldId id="421" r:id="rId7"/>
    <p:sldId id="460" r:id="rId8"/>
    <p:sldId id="470" r:id="rId9"/>
    <p:sldId id="471" r:id="rId10"/>
    <p:sldId id="472" r:id="rId11"/>
    <p:sldId id="477" r:id="rId12"/>
    <p:sldId id="473" r:id="rId13"/>
    <p:sldId id="474" r:id="rId14"/>
    <p:sldId id="475" r:id="rId15"/>
    <p:sldId id="476" r:id="rId16"/>
    <p:sldId id="464" r:id="rId17"/>
    <p:sldId id="478" r:id="rId18"/>
    <p:sldId id="469" r:id="rId19"/>
    <p:sldId id="315" r:id="rId20"/>
    <p:sldId id="459" r:id="rId21"/>
    <p:sldId id="32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etworkModeller" initials="P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605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23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F0ECD-7E1A-412F-8A4E-B4AB7EAABBBF}" type="datetimeFigureOut">
              <a:rPr lang="en-CA" smtClean="0"/>
              <a:t>2025-12-03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7640A-FA8F-45D1-9195-A8FEB8E36D7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34543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7640A-FA8F-45D1-9195-A8FEB8E36D73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1169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3C294B-5A3B-4BEB-B3F7-4C5D63415E29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828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9E5A-577B-4415-A417-225EB08376EB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6973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7F-49CF-43D0-B6C8-9C1380C96493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45721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4F6C-94A9-44F6-BA5D-97CA108837E6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12663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D8EF7-D03C-43F1-B9AF-C78E63748AF2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33125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76AC2-2ED3-4EC6-BBCF-7E05028DF425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9975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23FA-7A5D-464E-9FB1-F434D17AFBB6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66001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D51C2-181F-48CF-8FDD-7A311602D0DC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363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33DF-4F7C-4AEE-BA77-2A4B60791E1E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5348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AAD23-610E-436C-B007-88A2DE870367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90767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C742-24E6-4E5D-BA7A-4663D4740985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464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C98-11BF-4E1C-8342-9F4A3EC44B3F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71322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5660F-3FBF-4BA4-95BC-6479EAFC6307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19951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49846-8BDE-4D2C-A310-F7B621BDE5C8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9843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5CBF-8AC4-4C31-8B2D-5C5ED784FE12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70105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D71C3-BE3C-4E9F-AC92-E26D0AC275CC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4250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E6EC3-9329-4462-B49F-8476A07AE908}" type="datetime1">
              <a:rPr lang="en-CA" smtClean="0"/>
              <a:t>2025-12-03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D0A860F-2FA0-4808-9137-C1414C4D7E1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7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3432174"/>
            <a:ext cx="5825202" cy="1234727"/>
          </a:xfrm>
        </p:spPr>
        <p:txBody>
          <a:bodyPr/>
          <a:lstStyle/>
          <a:p>
            <a:pPr algn="ctr"/>
            <a:r>
              <a:rPr lang="en-US" dirty="0"/>
              <a:t>Technical Advisory Committee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4666900"/>
            <a:ext cx="5825202" cy="822674"/>
          </a:xfrm>
        </p:spPr>
        <p:txBody>
          <a:bodyPr/>
          <a:lstStyle/>
          <a:p>
            <a:pPr algn="ctr"/>
            <a:r>
              <a:rPr lang="en-CA" dirty="0"/>
              <a:t> December 5,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</a:t>
            </a:fld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836" y="1166606"/>
            <a:ext cx="4848129" cy="1442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672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68" y="222544"/>
            <a:ext cx="823831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Improved Post-Processing (1): Metrics/KPIs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844" y="1241880"/>
            <a:ext cx="7802881" cy="5820815"/>
          </a:xfrm>
        </p:spPr>
        <p:txBody>
          <a:bodyPr>
            <a:normAutofit/>
          </a:bodyPr>
          <a:lstStyle/>
          <a:p>
            <a:r>
              <a:rPr lang="en-US" dirty="0"/>
              <a:t>User benefits.</a:t>
            </a:r>
          </a:p>
          <a:p>
            <a:r>
              <a:rPr lang="en-US" dirty="0"/>
              <a:t>Operating &amp; user costs.</a:t>
            </a:r>
          </a:p>
          <a:p>
            <a:r>
              <a:rPr lang="en-US" dirty="0"/>
              <a:t>Environmental impacts.</a:t>
            </a:r>
          </a:p>
          <a:p>
            <a:r>
              <a:rPr lang="en-US" dirty="0"/>
              <a:t>Accessibilities.</a:t>
            </a:r>
          </a:p>
          <a:p>
            <a:r>
              <a:rPr lang="en-CA" dirty="0"/>
              <a:t>By mode, purpose/activity, socio-economic group (low income, etc.).</a:t>
            </a:r>
          </a:p>
          <a:p>
            <a:r>
              <a:rPr lang="en-CA" dirty="0"/>
              <a:t>TTC benefits study provides a starting point for developing user-controlled automated outputs.</a:t>
            </a:r>
          </a:p>
          <a:p>
            <a:r>
              <a:rPr lang="en-CA" dirty="0"/>
              <a:t>Bryce (</a:t>
            </a:r>
            <a:r>
              <a:rPr lang="en-CA" dirty="0" err="1"/>
              <a:t>CoT</a:t>
            </a:r>
            <a:r>
              <a:rPr lang="en-CA" dirty="0"/>
              <a:t>) has been working on a set of tools in Python. Based on some earlier work by WSP. Time to bring this into the TMG Git Hub. Present at a future TMGTAC meeting.</a:t>
            </a:r>
          </a:p>
          <a:p>
            <a:endParaRPr lang="en-CA" dirty="0"/>
          </a:p>
          <a:p>
            <a:r>
              <a:rPr lang="en-CA" dirty="0"/>
              <a:t>Testing.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0717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468" y="222544"/>
            <a:ext cx="8238310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Improved Post-Processing (2):</a:t>
            </a:r>
            <a:br>
              <a:rPr lang="en-US" dirty="0"/>
            </a:br>
            <a:r>
              <a:rPr lang="en-US" dirty="0"/>
              <a:t>Scenario Comparisons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468" y="1616348"/>
            <a:ext cx="6347714" cy="5820815"/>
          </a:xfrm>
        </p:spPr>
        <p:txBody>
          <a:bodyPr>
            <a:normAutofit/>
          </a:bodyPr>
          <a:lstStyle/>
          <a:p>
            <a:r>
              <a:rPr lang="en-US" dirty="0"/>
              <a:t>Automated procedures for comparing outputs from two (or more?) scenarios:</a:t>
            </a:r>
          </a:p>
          <a:p>
            <a:pPr lvl="1"/>
            <a:r>
              <a:rPr lang="en-US" dirty="0"/>
              <a:t>O-D matrices.</a:t>
            </a:r>
          </a:p>
          <a:p>
            <a:pPr lvl="1"/>
            <a:r>
              <a:rPr lang="en-US" dirty="0"/>
              <a:t>Mode shares.</a:t>
            </a:r>
          </a:p>
          <a:p>
            <a:pPr lvl="1"/>
            <a:r>
              <a:rPr lang="en-US" dirty="0"/>
              <a:t>Network loadings.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Tables, graphs, maps.</a:t>
            </a:r>
          </a:p>
          <a:p>
            <a:r>
              <a:rPr lang="en-US" dirty="0"/>
              <a:t>Moving towards a “dashboard”?</a:t>
            </a:r>
          </a:p>
          <a:p>
            <a:endParaRPr lang="en-US" dirty="0"/>
          </a:p>
          <a:p>
            <a:r>
              <a:rPr lang="en-US" dirty="0"/>
              <a:t>Arguably everyone is still doing a lot of repetitive “bespoke” post-processing of results?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45504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B1520-7FE8-4442-AECC-AF8ED6B8B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92183"/>
          </a:xfrm>
        </p:spPr>
        <p:txBody>
          <a:bodyPr>
            <a:normAutofit fontScale="90000"/>
          </a:bodyPr>
          <a:lstStyle/>
          <a:p>
            <a:r>
              <a:rPr lang="en-US" dirty="0"/>
              <a:t>Improved VDFs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A0C0B-DB42-4A35-92AF-C900DD228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559699"/>
            <a:ext cx="6347714" cy="3880773"/>
          </a:xfrm>
        </p:spPr>
        <p:txBody>
          <a:bodyPr/>
          <a:lstStyle/>
          <a:p>
            <a:r>
              <a:rPr lang="en-US" dirty="0"/>
              <a:t>Build on summer 2024’s work.</a:t>
            </a:r>
          </a:p>
          <a:p>
            <a:r>
              <a:rPr lang="en-US" dirty="0"/>
              <a:t>Hire one or more summer students to work on this, supported by Henry.</a:t>
            </a:r>
          </a:p>
          <a:p>
            <a:r>
              <a:rPr lang="en-US" dirty="0"/>
              <a:t>For implementation in V5.0.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D1FA70-3301-4469-8BAB-1F92829D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4797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81" y="124118"/>
            <a:ext cx="7654835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Model System Extensions (1)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1" y="1150396"/>
            <a:ext cx="6347714" cy="5820815"/>
          </a:xfrm>
        </p:spPr>
        <p:txBody>
          <a:bodyPr>
            <a:normAutofit/>
          </a:bodyPr>
          <a:lstStyle/>
          <a:p>
            <a:r>
              <a:rPr lang="en-US" dirty="0"/>
              <a:t>Transit reliability.</a:t>
            </a:r>
          </a:p>
          <a:p>
            <a:pPr lvl="1"/>
            <a:r>
              <a:rPr lang="en-US" dirty="0"/>
              <a:t>Collaborating with Prof. </a:t>
            </a:r>
            <a:r>
              <a:rPr lang="en-US" dirty="0" err="1"/>
              <a:t>Shalaby’s</a:t>
            </a:r>
            <a:r>
              <a:rPr lang="en-US" dirty="0"/>
              <a:t> Transit Analytics Lab.</a:t>
            </a:r>
          </a:p>
          <a:p>
            <a:pPr lvl="1"/>
            <a:r>
              <a:rPr lang="en-US" dirty="0"/>
              <a:t>TTC providing data.</a:t>
            </a:r>
          </a:p>
          <a:p>
            <a:r>
              <a:rPr lang="en-US" dirty="0"/>
              <a:t>Carpooling.</a:t>
            </a:r>
          </a:p>
          <a:p>
            <a:pPr lvl="1"/>
            <a:r>
              <a:rPr lang="en-US" dirty="0"/>
              <a:t>Dr. Gao working on this.</a:t>
            </a:r>
          </a:p>
          <a:p>
            <a:pPr lvl="1"/>
            <a:r>
              <a:rPr lang="en-US" dirty="0"/>
              <a:t>Supported by City of Toronto Transportation Services.</a:t>
            </a:r>
          </a:p>
          <a:p>
            <a:pPr lvl="1"/>
            <a:r>
              <a:rPr lang="en-US" dirty="0"/>
              <a:t>For implementation in V5.</a:t>
            </a:r>
          </a:p>
          <a:p>
            <a:r>
              <a:rPr lang="en-US" dirty="0"/>
              <a:t>Bicycle route/mode choice.</a:t>
            </a:r>
          </a:p>
          <a:p>
            <a:pPr lvl="1"/>
            <a:r>
              <a:rPr lang="en-US" dirty="0"/>
              <a:t>Collaboration with Profs. Saxe &amp; Chan.</a:t>
            </a:r>
          </a:p>
          <a:p>
            <a:pPr lvl="1"/>
            <a:r>
              <a:rPr lang="en-US" dirty="0"/>
              <a:t>For implementation in V5.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0590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E04C22-B79D-4F3C-9491-EC378E733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281" y="124118"/>
            <a:ext cx="7654835" cy="391886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Model System Extensions (2)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5389EE-93DF-45BE-BBB6-22A0171B7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1" y="1097280"/>
            <a:ext cx="6347714" cy="5543006"/>
          </a:xfrm>
        </p:spPr>
        <p:txBody>
          <a:bodyPr>
            <a:normAutofit/>
          </a:bodyPr>
          <a:lstStyle/>
          <a:p>
            <a:r>
              <a:rPr lang="en-US" dirty="0"/>
              <a:t>PTC modelling.</a:t>
            </a:r>
          </a:p>
          <a:p>
            <a:pPr lvl="1"/>
            <a:r>
              <a:rPr lang="en-US" dirty="0"/>
              <a:t>Full simulation implementation of Shuoyan Xu’s PhD thesis.</a:t>
            </a:r>
          </a:p>
          <a:p>
            <a:pPr lvl="1"/>
            <a:r>
              <a:rPr lang="en-US" dirty="0"/>
              <a:t>Supported by City of Toronto Transportation Services.</a:t>
            </a:r>
          </a:p>
          <a:p>
            <a:pPr lvl="1"/>
            <a:r>
              <a:rPr lang="en-US" dirty="0"/>
              <a:t>For implementation in V5.</a:t>
            </a:r>
          </a:p>
          <a:p>
            <a:r>
              <a:rPr lang="en-US" dirty="0"/>
              <a:t>Residential Parking.</a:t>
            </a:r>
          </a:p>
          <a:p>
            <a:pPr lvl="1"/>
            <a:r>
              <a:rPr lang="en-US" dirty="0"/>
              <a:t>Build on City of Toronto work?</a:t>
            </a:r>
          </a:p>
          <a:p>
            <a:pPr lvl="1"/>
            <a:r>
              <a:rPr lang="en-US" dirty="0"/>
              <a:t>Ladan Berahman PhD thesis</a:t>
            </a: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851127-F7A4-4397-A293-4974F187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45254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CCB63-1F68-4BFA-8F55-59CEFE43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Discuss!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410B1F-2C9C-4990-AD2F-87849971ED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62EFFE-972E-489D-A9BF-55E0A821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15</a:t>
            </a:fld>
            <a:endParaRPr lang="en-CA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CE041BF-B94F-46FA-AFB7-7FA15EC9C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6297" y="-1"/>
            <a:ext cx="2847703" cy="2063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9522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Other Business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16</a:t>
            </a:fld>
            <a:endParaRPr lang="en-CA" dirty="0"/>
          </a:p>
        </p:txBody>
      </p:sp>
      <p:pic>
        <p:nvPicPr>
          <p:cNvPr id="5" name="Picture 2" descr="http://passionpridepurpose.com/wp-content/uploads/2014/07/question-marks-picture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182" y="2160588"/>
            <a:ext cx="517524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0119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93EEE-C98A-46BF-BED1-E81835E3A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262" y="451512"/>
            <a:ext cx="8038012" cy="1320800"/>
          </a:xfrm>
        </p:spPr>
        <p:txBody>
          <a:bodyPr/>
          <a:lstStyle/>
          <a:p>
            <a:r>
              <a:rPr lang="en-CA" dirty="0"/>
              <a:t>2025-26 Meeting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62D0D-D97C-4ECA-82CB-4F881CB4E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7" y="1368110"/>
            <a:ext cx="8212185" cy="4874646"/>
          </a:xfrm>
        </p:spPr>
        <p:txBody>
          <a:bodyPr>
            <a:normAutofit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Technical Advisory Committee Meetings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January 7,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February 4,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Workshops (10:00-12:00):</a:t>
            </a:r>
            <a:endParaRPr lang="en-CA" sz="23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CA" sz="2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March 25, 2026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endParaRPr lang="en-CA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CA" sz="23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TMG Steering Committee Meetings (10:00-12:00):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r>
              <a:rPr lang="en-GB" sz="23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March 4, 2026</a:t>
            </a:r>
          </a:p>
          <a:p>
            <a:pPr marL="400050" lvl="1">
              <a:lnSpc>
                <a:spcPct val="115000"/>
              </a:lnSpc>
              <a:spcBef>
                <a:spcPts val="0"/>
              </a:spcBef>
            </a:pP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GB" sz="2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meetings online on MS Teams.</a:t>
            </a:r>
            <a:endParaRPr lang="en-GB" sz="25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CFDC9-3D8D-4428-9CB6-B2532596F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0511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47548"/>
            <a:ext cx="8421050" cy="1299411"/>
          </a:xfrm>
        </p:spPr>
        <p:txBody>
          <a:bodyPr>
            <a:normAutofit fontScale="90000"/>
          </a:bodyPr>
          <a:lstStyle/>
          <a:p>
            <a:r>
              <a:rPr lang="en-CA" dirty="0"/>
              <a:t>We are adjourned! Thank you!</a:t>
            </a:r>
            <a:br>
              <a:rPr lang="en-CA" dirty="0"/>
            </a:b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18</a:t>
            </a:fld>
            <a:endParaRPr lang="en-CA" dirty="0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430" y="4847361"/>
            <a:ext cx="5943600" cy="1768475"/>
          </a:xfrm>
          <a:prstGeom prst="rect">
            <a:avLst/>
          </a:prstGeom>
        </p:spPr>
      </p:pic>
      <p:sp>
        <p:nvSpPr>
          <p:cNvPr id="6" name="WordArt 4"/>
          <p:cNvSpPr>
            <a:spLocks noChangeArrowheads="1" noChangeShapeType="1" noTextEdit="1"/>
          </p:cNvSpPr>
          <p:nvPr/>
        </p:nvSpPr>
        <p:spPr bwMode="auto">
          <a:xfrm>
            <a:off x="-8970" y="1750523"/>
            <a:ext cx="7054850" cy="346233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CA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132275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837B7-36BC-40B8-BCC0-0A4F4E2C3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42255-F4F7-474B-8B14-5D707EBC6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804565"/>
            <a:ext cx="8116390" cy="4343686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2025-26 workplan update.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Residential parking impacts on auto ownership (City of Toronto)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2026-27 workplan: Continuing discussion.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 business.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CA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Adjournment.</a:t>
            </a:r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81A41D-E9FB-4866-B60B-F5525B208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413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2E708-F422-4544-A206-DBCBA548C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63" y="164237"/>
            <a:ext cx="6347713" cy="793072"/>
          </a:xfrm>
        </p:spPr>
        <p:txBody>
          <a:bodyPr>
            <a:normAutofit/>
          </a:bodyPr>
          <a:lstStyle/>
          <a:p>
            <a:r>
              <a:rPr lang="en-US" dirty="0"/>
              <a:t>2025-26 Work Plan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BA3DD-EA7D-4E2C-AC56-53BCC62F7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53" y="4384623"/>
            <a:ext cx="8726750" cy="2309140"/>
          </a:xfrm>
        </p:spPr>
        <p:txBody>
          <a:bodyPr>
            <a:normAutofit/>
          </a:bodyPr>
          <a:lstStyle/>
          <a:p>
            <a:endParaRPr lang="en-CA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EC27D-39D0-441F-9427-81EC7939D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3</a:t>
            </a:fld>
            <a:endParaRPr lang="en-C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01C448-28E4-464D-90FA-124B1905D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7932"/>
            <a:ext cx="9144000" cy="2405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51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5512C47-EC4A-4B22-BCA1-62B29666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17021"/>
            <a:ext cx="7924804" cy="1826581"/>
          </a:xfrm>
        </p:spPr>
        <p:txBody>
          <a:bodyPr/>
          <a:lstStyle/>
          <a:p>
            <a:pPr algn="ctr"/>
            <a:r>
              <a:rPr lang="en-US" dirty="0"/>
              <a:t>Residential Parking Impacts on Auto Ownership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730840-36CA-4C91-BEA8-524B3189D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Bryce Sharman, City of Toronto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BFF08-FAE2-4611-8E75-D8CCE06B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5691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5512C47-EC4A-4B22-BCA1-62B296666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17021"/>
            <a:ext cx="7924804" cy="1826581"/>
          </a:xfrm>
        </p:spPr>
        <p:txBody>
          <a:bodyPr/>
          <a:lstStyle/>
          <a:p>
            <a:pPr algn="ctr"/>
            <a:r>
              <a:rPr lang="en-US" dirty="0"/>
              <a:t>2026-27 Work Plan Continuing Discussion</a:t>
            </a:r>
            <a:endParaRPr lang="en-C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2730840-36CA-4C91-BEA8-524B3189D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ABFF08-FAE2-4611-8E75-D8CCE06B7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94600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70C8FD-9BB9-4093-A9BD-FC9AB294D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Components</a:t>
            </a:r>
            <a:endParaRPr lang="en-CA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093310-3EF7-45E8-BBE2-5C597414E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/>
              <a:t>V4.3: Getting it done!</a:t>
            </a:r>
          </a:p>
          <a:p>
            <a:pPr>
              <a:buFont typeface="+mj-lt"/>
              <a:buAutoNum type="arabicPeriod"/>
            </a:pPr>
            <a:r>
              <a:rPr lang="en-US" dirty="0"/>
              <a:t>V5.0: Getting underway!</a:t>
            </a:r>
          </a:p>
          <a:p>
            <a:pPr>
              <a:buFont typeface="+mj-lt"/>
              <a:buAutoNum type="arabicPeriod"/>
            </a:pPr>
            <a:r>
              <a:rPr lang="en-US" dirty="0"/>
              <a:t>Selected projects.</a:t>
            </a:r>
          </a:p>
          <a:p>
            <a:pPr>
              <a:buFont typeface="+mj-lt"/>
              <a:buAutoNum type="arabicPeriod"/>
            </a:pPr>
            <a:r>
              <a:rPr lang="en-US" dirty="0"/>
              <a:t>On-going maintenance &amp; support.</a:t>
            </a:r>
          </a:p>
          <a:p>
            <a:pPr>
              <a:buFont typeface="+mj-lt"/>
              <a:buAutoNum type="arabicPeriod"/>
            </a:pP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C0FEF-BC71-4D2C-B371-2D8248C7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91711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F9AA2-1982-454B-A3CE-DD919760F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170" y="0"/>
            <a:ext cx="6347713" cy="627017"/>
          </a:xfrm>
        </p:spPr>
        <p:txBody>
          <a:bodyPr>
            <a:normAutofit fontScale="90000"/>
          </a:bodyPr>
          <a:lstStyle/>
          <a:p>
            <a:r>
              <a:rPr lang="en-US" dirty="0"/>
              <a:t>V4.3 Development</a:t>
            </a:r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FD3E52-C687-439D-A2EA-AA40ADCC5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7</a:t>
            </a:fld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0DBFE-4AAF-4B18-9212-2A8FF948A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6228"/>
            <a:ext cx="9144000" cy="4513009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8B9EC7C-E374-45DD-87FA-E11819E19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81" y="5225144"/>
            <a:ext cx="7036528" cy="1632856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This will be the last in the V4 series.</a:t>
            </a:r>
          </a:p>
          <a:p>
            <a:r>
              <a:rPr lang="en-US" dirty="0"/>
              <a:t>Will want to “tidy-up” a number of elements.</a:t>
            </a:r>
          </a:p>
          <a:p>
            <a:r>
              <a:rPr lang="en-US" dirty="0"/>
              <a:t>Need to resolve the 2022 TTS weighting issue.</a:t>
            </a:r>
          </a:p>
          <a:p>
            <a:r>
              <a:rPr lang="en-US" dirty="0"/>
              <a:t>GGH extension non-trivial.</a:t>
            </a:r>
          </a:p>
          <a:p>
            <a:r>
              <a:rPr lang="en-US" dirty="0"/>
              <a:t>This may be an aggressive schedule.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21429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89C30-A8AE-44E1-A608-9298C10EA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V5.0 Design &amp; Development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0FA7B-1069-4ED1-A538-A37B6688F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281" y="2977227"/>
            <a:ext cx="6526490" cy="3880773"/>
          </a:xfrm>
        </p:spPr>
        <p:txBody>
          <a:bodyPr/>
          <a:lstStyle/>
          <a:p>
            <a:r>
              <a:rPr lang="en-US" dirty="0"/>
              <a:t>Design process is underway. This will continue as we work on V4.3.</a:t>
            </a:r>
          </a:p>
          <a:p>
            <a:pPr lvl="1"/>
            <a:r>
              <a:rPr lang="en-US" dirty="0"/>
              <a:t>Have complete design by end of summer, 2026.</a:t>
            </a:r>
          </a:p>
          <a:p>
            <a:r>
              <a:rPr lang="en-US" dirty="0"/>
              <a:t>V5.0 will be implemented in XTMF2.</a:t>
            </a:r>
            <a:endParaRPr lang="en-CA" dirty="0"/>
          </a:p>
          <a:p>
            <a:r>
              <a:rPr lang="en-CA" dirty="0"/>
              <a:t>Hoping to get going on V5.0 in fall, 2026, after delivery of V4.3.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47F1D9-FE6A-4775-848D-2AC1040F4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8</a:t>
            </a:fld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EC5280-04B5-40D2-9CE4-B3D6E8E2C1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9550"/>
            <a:ext cx="9144000" cy="894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833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E3A0-06D4-414D-ADBB-8E30E46C9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XTMF Extensions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B8E19-1C07-4C30-9A91-872DA5732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Input preparation: facilitating scenario development.</a:t>
            </a:r>
          </a:p>
          <a:p>
            <a:pPr lvl="1"/>
            <a:r>
              <a:rPr lang="en-US" dirty="0"/>
              <a:t>Land use?</a:t>
            </a:r>
          </a:p>
          <a:p>
            <a:r>
              <a:rPr lang="en-US" dirty="0"/>
              <a:t>Post-processing model run results.</a:t>
            </a:r>
          </a:p>
          <a:p>
            <a:pPr lvl="1"/>
            <a:r>
              <a:rPr lang="en-US" dirty="0"/>
              <a:t>Build on City of Toronto work.</a:t>
            </a:r>
          </a:p>
          <a:p>
            <a:r>
              <a:rPr lang="en-CA" dirty="0"/>
              <a:t>Integrate: metadata/documentation with methods.</a:t>
            </a:r>
          </a:p>
          <a:p>
            <a:r>
              <a:rPr lang="en-CA" dirty="0"/>
              <a:t>Tutorials.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E8F79E-C75B-47D8-B8AB-30B25FAC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0A860F-2FA0-4808-9137-C1414C4D7E10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29863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BDD7EE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C8F61A9EA1494AA7F4C5C9E66AB1DC" ma:contentTypeVersion="14" ma:contentTypeDescription="Create a new document." ma:contentTypeScope="" ma:versionID="65ff9a75cd59dbb8fb4c6afa6cdde204">
  <xsd:schema xmlns:xsd="http://www.w3.org/2001/XMLSchema" xmlns:xs="http://www.w3.org/2001/XMLSchema" xmlns:p="http://schemas.microsoft.com/office/2006/metadata/properties" xmlns:ns3="5ccce5b5-86f6-4156-93f3-71df86665cb7" xmlns:ns4="111db4cc-1b42-4762-b43a-975bac0b776e" targetNamespace="http://schemas.microsoft.com/office/2006/metadata/properties" ma:root="true" ma:fieldsID="703630602e329b997e7ed4b30b505387" ns3:_="" ns4:_="">
    <xsd:import namespace="5ccce5b5-86f6-4156-93f3-71df86665cb7"/>
    <xsd:import namespace="111db4cc-1b42-4762-b43a-975bac0b776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LengthInSecond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ce5b5-86f6-4156-93f3-71df86665c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db4cc-1b42-4762-b43a-975bac0b776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74025D-83E2-4532-940F-6B11F59D6A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3862D14-1A04-41AB-95F9-348A729788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cce5b5-86f6-4156-93f3-71df86665cb7"/>
    <ds:schemaRef ds:uri="111db4cc-1b42-4762-b43a-975bac0b77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2E5CE4-EA61-4181-9E70-8514043F0FA2}">
  <ds:schemaRefs>
    <ds:schemaRef ds:uri="111db4cc-1b42-4762-b43a-975bac0b776e"/>
    <ds:schemaRef ds:uri="http://www.w3.org/XML/1998/namespace"/>
    <ds:schemaRef ds:uri="http://purl.org/dc/elements/1.1/"/>
    <ds:schemaRef ds:uri="http://schemas.openxmlformats.org/package/2006/metadata/core-properties"/>
    <ds:schemaRef ds:uri="5ccce5b5-86f6-4156-93f3-71df86665cb7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10820</TotalTime>
  <Words>574</Words>
  <Application>Microsoft Office PowerPoint</Application>
  <PresentationFormat>On-screen Show (4:3)</PresentationFormat>
  <Paragraphs>113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Impact</vt:lpstr>
      <vt:lpstr>Trebuchet MS</vt:lpstr>
      <vt:lpstr>Wingdings 3</vt:lpstr>
      <vt:lpstr>Facet</vt:lpstr>
      <vt:lpstr>Technical Advisory Committee</vt:lpstr>
      <vt:lpstr>Meeting Agenda</vt:lpstr>
      <vt:lpstr>2025-26 Work Plan</vt:lpstr>
      <vt:lpstr>Residential Parking Impacts on Auto Ownership</vt:lpstr>
      <vt:lpstr>2026-27 Work Plan Continuing Discussion</vt:lpstr>
      <vt:lpstr>Major Components</vt:lpstr>
      <vt:lpstr>V4.3 Development</vt:lpstr>
      <vt:lpstr>V5.0 Design &amp; Development</vt:lpstr>
      <vt:lpstr>XTMF Extensions</vt:lpstr>
      <vt:lpstr>Improved Post-Processing (1): Metrics/KPIs</vt:lpstr>
      <vt:lpstr>Improved Post-Processing (2): Scenario Comparisons</vt:lpstr>
      <vt:lpstr>Improved VDFs</vt:lpstr>
      <vt:lpstr>Other Model System Extensions (1)</vt:lpstr>
      <vt:lpstr>Other Model System Extensions (2)</vt:lpstr>
      <vt:lpstr>Let’s Discuss!</vt:lpstr>
      <vt:lpstr>Other Business</vt:lpstr>
      <vt:lpstr>2025-26 Meeting Schedule</vt:lpstr>
      <vt:lpstr>We are adjourned! Thank you!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NetworkModeller</dc:creator>
  <cp:lastModifiedBy>Eric Miller</cp:lastModifiedBy>
  <cp:revision>537</cp:revision>
  <dcterms:created xsi:type="dcterms:W3CDTF">2014-05-13T18:07:51Z</dcterms:created>
  <dcterms:modified xsi:type="dcterms:W3CDTF">2025-12-03T16:59:58Z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0x01010068C8F61A9EA1494AA7F4C5C9E66AB1DC</vt:lpwstr>
  </property>
</Properties>
</file>