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1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20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1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0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sldImg"/>
          </p:nvPr>
        </p:nvSpPr>
        <p:spPr>
          <a:xfrm>
            <a:off x="0" y="76428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lang="en-CA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lang="en-CA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lang="en-CA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lang="en-CA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lang="en-CA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dt" idx="49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lang="en-CA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n-CA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lang="en-CA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 type="ftr" idx="50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lang="en-CA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CA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CA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6"/>
          <p:cNvSpPr>
            <a:spLocks noGrp="1"/>
          </p:cNvSpPr>
          <p:nvPr>
            <p:ph type="sldNum" idx="51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lang="en-CA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255C42FF-C246-480A-ACC5-78CA2CF92641}" type="slidenum">
              <a:rPr lang="en-CA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CA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sldNum" idx="52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9503194-24B5-4CDD-92F4-DB697EA96D67}" type="slidenum">
              <a:rPr lang="en-CA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sldNum" idx="53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ED815A6-536D-4351-BE6F-BB255B2B7D03}" type="slidenum">
              <a:rPr lang="en-CA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sldImg"/>
          </p:nvPr>
        </p:nvSpPr>
        <p:spPr>
          <a:xfrm>
            <a:off x="380880" y="694800"/>
            <a:ext cx="6095160" cy="3428280"/>
          </a:xfrm>
          <a:prstGeom prst="rect">
            <a:avLst/>
          </a:prstGeom>
          <a:ln w="0">
            <a:noFill/>
          </a:ln>
        </p:spPr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2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Walk through our different dependencies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* Road + Transit Assignment calibration is only calibrated in the first pass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* Everything else is calibrated by their dependency using LoS with fixed base year demand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* We then analyze the 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sldImg"/>
          </p:nvPr>
        </p:nvSpPr>
        <p:spPr>
          <a:xfrm>
            <a:off x="380880" y="694800"/>
            <a:ext cx="6095160" cy="3428280"/>
          </a:xfrm>
          <a:prstGeom prst="rect">
            <a:avLst/>
          </a:prstGeom>
          <a:ln w="0">
            <a:noFill/>
          </a:ln>
        </p:spPr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2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* Probability Targets are preferred as they do not require additional model runs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* Non-Probability targets require an additional run each in order to approximate the derivative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sldImg"/>
          </p:nvPr>
        </p:nvSpPr>
        <p:spPr>
          <a:xfrm>
            <a:off x="380880" y="694800"/>
            <a:ext cx="6095160" cy="3428280"/>
          </a:xfrm>
          <a:prstGeom prst="rect">
            <a:avLst/>
          </a:prstGeom>
          <a:ln w="0">
            <a:noFill/>
          </a:ln>
        </p:spPr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2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CA" sz="1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Mask - A matrix with the values of 0 or 1. If the value is 0, the cell will be ignored.</a:t>
            </a:r>
            <a:endParaRPr lang="en-CA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CA" sz="1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Model Selection - A matrix containing the number of generated observations that were selected for each cell.</a:t>
            </a:r>
            <a:endParaRPr lang="en-CA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CA" sz="1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Model Total - A matrix containing the total number of generated observations for each cell.</a:t>
            </a:r>
            <a:endParaRPr lang="en-CA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CA" sz="1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Observed Selection - A matrix containing the number of observations that were selected for each cell.</a:t>
            </a:r>
            <a:endParaRPr lang="en-CA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CA" sz="1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Observed Total - A matrix containing the total number of observations for each cell.</a:t>
            </a:r>
            <a:endParaRPr lang="en-CA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sldImg"/>
          </p:nvPr>
        </p:nvSpPr>
        <p:spPr>
          <a:xfrm>
            <a:off x="380880" y="694800"/>
            <a:ext cx="6095160" cy="3428280"/>
          </a:xfrm>
          <a:prstGeom prst="rect">
            <a:avLst/>
          </a:prstGeom>
          <a:ln w="0">
            <a:noFill/>
          </a:ln>
        </p:spPr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2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Parameter Is Ratio – Set this to true when working with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<Relationship Id="rId2" Type="http://schemas.openxmlformats.org/officeDocument/2006/relationships/image" Target="../media/image1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<Relationship Id="rId2" Type="http://schemas.openxmlformats.org/officeDocument/2006/relationships/image" Target="../media/image1.png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<Relationship Id="rId2" Type="http://schemas.openxmlformats.org/officeDocument/2006/relationships/image" Target="../media/image1.png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<Relationship Id="rId2" Type="http://schemas.openxmlformats.org/officeDocument/2006/relationships/image" Target="../media/image1.png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<Relationship Id="rId2" Type="http://schemas.openxmlformats.org/officeDocument/2006/relationships/image" Target="../media/image1.png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<Relationship Id="rId2" Type="http://schemas.openxmlformats.org/officeDocument/2006/relationships/image" Target="../media/image1.png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<Relationship Id="rId2" Type="http://schemas.openxmlformats.org/officeDocument/2006/relationships/image" Target="../media/image1.png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&lt;footer&gt;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D480056-A42B-40DD-BFB4-0B6CFA8CE6A2}" type="slidenum"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CA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000" cy="82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000" cy="3683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CA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560" cy="82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560" cy="3683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CA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7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&lt;footer&gt;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8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D5F0BC9-7D61-431D-89BD-3E736E4ED36B}" type="slidenum"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CA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&lt;footer&gt;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E84C2AF-007D-47A7-BC19-C27C1CD6EBFE}" type="slidenum"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3_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8"/>
          <p:cNvSpPr/>
          <p:nvPr/>
        </p:nvSpPr>
        <p:spPr>
          <a:xfrm>
            <a:off x="0" y="6133680"/>
            <a:ext cx="12191400" cy="723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en-CA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60" name="Picture 2" descr="C:\Users\Judy\Documents\Branding\UTTRI Signatures\Sig_EDUCD_TransportationResearchInst_KnockedOut.png"/>
          <p:cNvPicPr/>
          <p:nvPr/>
        </p:nvPicPr>
        <p:blipFill>
          <a:blip r:embed="rId2"/>
          <a:stretch/>
        </p:blipFill>
        <p:spPr>
          <a:xfrm>
            <a:off x="698400" y="6195600"/>
            <a:ext cx="3562560" cy="599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0" y="609480"/>
            <a:ext cx="12191400" cy="2307600"/>
          </a:xfrm>
          <a:prstGeom prst="rect">
            <a:avLst/>
          </a:prstGeom>
          <a:noFill/>
          <a:ln w="0">
            <a:noFill/>
          </a:ln>
        </p:spPr>
        <p:txBody>
          <a:bodyPr lIns="640080" rIns="640080" tIns="91440" bIns="91440" anchor="ctr">
            <a:norm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Click to edit Master title style</a:t>
            </a:r>
            <a:endParaRPr lang="en-CA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dt" idx="34"/>
          </p:nvPr>
        </p:nvSpPr>
        <p:spPr>
          <a:xfrm>
            <a:off x="787320" y="475920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Arial"/>
              </a:rPr>
              <a:t>&lt;date/time&gt;</a:t>
            </a:r>
            <a:endParaRPr lang="en-CA" sz="16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1_Custom Layou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8"/>
          <p:cNvSpPr/>
          <p:nvPr/>
        </p:nvSpPr>
        <p:spPr>
          <a:xfrm>
            <a:off x="0" y="6133680"/>
            <a:ext cx="12191400" cy="723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en-CA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64" name="Picture 2" descr="C:\Users\Judy\Documents\Branding\UTTRI Signatures\Sig_EDUCD_TransportationResearchInst_KnockedOut.png"/>
          <p:cNvPicPr/>
          <p:nvPr/>
        </p:nvPicPr>
        <p:blipFill>
          <a:blip r:embed="rId2"/>
          <a:stretch/>
        </p:blipFill>
        <p:spPr>
          <a:xfrm>
            <a:off x="698400" y="6195600"/>
            <a:ext cx="3562560" cy="599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080" cy="66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Click to edit Master title style</a:t>
            </a:r>
            <a:endParaRPr lang="en-CA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355760"/>
            <a:ext cx="10997640" cy="423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2720" indent="-342720" defTabSz="914400">
              <a:lnSpc>
                <a:spcPct val="100000"/>
              </a:lnSpc>
              <a:spcBef>
                <a:spcPts val="360"/>
              </a:spcBef>
              <a:buClr>
                <a:srgbClr val="002a5c"/>
              </a:buClr>
              <a:buFont typeface="Wingdings" charset="2"/>
              <a:buChar char=""/>
            </a:pPr>
            <a:r>
              <a:rPr lang="en-US" sz="1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Click to edit Master text styles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320"/>
              </a:spcBef>
              <a:buClr>
                <a:srgbClr val="7f94ad"/>
              </a:buClr>
              <a:buFont typeface="Arial"/>
              <a:buChar char="–"/>
            </a:pPr>
            <a:r>
              <a:rPr lang="en-US" sz="16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Second level</a:t>
            </a:r>
            <a:endParaRPr lang="en-CA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281"/>
              </a:spcBef>
              <a:buClr>
                <a:srgbClr val="7f94ad"/>
              </a:buClr>
              <a:buFont typeface="Arial"/>
              <a:buChar char="•"/>
            </a:pPr>
            <a:r>
              <a:rPr lang="en-US" sz="1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Third level</a:t>
            </a:r>
            <a:endParaRPr lang="en-CA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281"/>
              </a:spcBef>
              <a:buClr>
                <a:srgbClr val="7f94ad"/>
              </a:buClr>
              <a:buFont typeface="Arial"/>
              <a:buChar char="–"/>
            </a:pPr>
            <a:r>
              <a:rPr lang="en-US" sz="1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Fourth level</a:t>
            </a:r>
            <a:endParaRPr lang="en-CA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281"/>
              </a:spcBef>
              <a:buClr>
                <a:srgbClr val="7f94ad"/>
              </a:buClr>
              <a:buFont typeface="Arial"/>
              <a:buChar char="»"/>
            </a:pPr>
            <a:r>
              <a:rPr lang="en-US" sz="1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Fifth level</a:t>
            </a:r>
            <a:endParaRPr lang="en-CA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ftr" idx="35"/>
          </p:nvPr>
        </p:nvSpPr>
        <p:spPr>
          <a:xfrm>
            <a:off x="4710960" y="6313320"/>
            <a:ext cx="258732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&lt;footer&gt;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sldNum" idx="36"/>
          </p:nvPr>
        </p:nvSpPr>
        <p:spPr>
          <a:xfrm>
            <a:off x="11192400" y="6313320"/>
            <a:ext cx="77904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CBA0E0F6-6492-4E86-AF02-E8C8BAA9122A}" type="slidenum">
              <a: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&lt;number&gt;</a:t>
            </a:fld>
            <a:endParaRPr lang="en-CA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1_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8"/>
          <p:cNvSpPr/>
          <p:nvPr/>
        </p:nvSpPr>
        <p:spPr>
          <a:xfrm>
            <a:off x="0" y="6133680"/>
            <a:ext cx="12191400" cy="723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en-CA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70" name="Picture 2" descr="C:\Users\Judy\Documents\Branding\UTTRI Signatures\Sig_EDUCD_TransportationResearchInst_KnockedOut.png"/>
          <p:cNvPicPr/>
          <p:nvPr/>
        </p:nvPicPr>
        <p:blipFill>
          <a:blip r:embed="rId2"/>
          <a:stretch/>
        </p:blipFill>
        <p:spPr>
          <a:xfrm>
            <a:off x="698400" y="6195600"/>
            <a:ext cx="3562560" cy="599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Click to edit Master title style</a:t>
            </a:r>
            <a:endParaRPr lang="en-CA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000" cy="82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n-US" sz="2400" b="1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Click to edit Master text styles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000" cy="360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2720" indent="-342720" defTabSz="914400">
              <a:lnSpc>
                <a:spcPct val="100000"/>
              </a:lnSpc>
              <a:spcBef>
                <a:spcPts val="601"/>
              </a:spcBef>
              <a:buClr>
                <a:srgbClr val="002a5c"/>
              </a:buClr>
              <a:buFont typeface="Wingdings" charset="2"/>
              <a:buChar char="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Click to edit Master text styles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7f94ad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Second level</a:t>
            </a:r>
            <a:endParaRPr lang="en-CA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7f94ad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Third level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7f94ad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Fourth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7f94ad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Fifth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560" cy="82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n-US" sz="2400" b="1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Click to edit Master text styles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560" cy="360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2720" indent="-342720" defTabSz="914400">
              <a:lnSpc>
                <a:spcPct val="100000"/>
              </a:lnSpc>
              <a:spcBef>
                <a:spcPts val="601"/>
              </a:spcBef>
              <a:buClr>
                <a:srgbClr val="002a5c"/>
              </a:buClr>
              <a:buFont typeface="Wingdings" charset="2"/>
              <a:buChar char="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Click to edit Master text styles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7f94ad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Second level</a:t>
            </a:r>
            <a:endParaRPr lang="en-CA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7f94ad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Third level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7f94ad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Fourth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7f94ad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Fifth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ftr" idx="37"/>
          </p:nvPr>
        </p:nvSpPr>
        <p:spPr>
          <a:xfrm>
            <a:off x="4710960" y="6313320"/>
            <a:ext cx="258732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&lt;footer&gt;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sldNum" idx="38"/>
          </p:nvPr>
        </p:nvSpPr>
        <p:spPr>
          <a:xfrm>
            <a:off x="11192400" y="6313320"/>
            <a:ext cx="77904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A623CB6D-7678-4EF0-837D-DE5E605F93C2}" type="slidenum">
              <a: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&lt;number&gt;</a:t>
            </a:fld>
            <a:endParaRPr lang="en-CA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8"/>
          <p:cNvSpPr/>
          <p:nvPr/>
        </p:nvSpPr>
        <p:spPr>
          <a:xfrm>
            <a:off x="0" y="6133680"/>
            <a:ext cx="12191400" cy="723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en-CA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79" name="Picture 2" descr="C:\Users\Judy\Documents\Branding\UTTRI Signatures\Sig_EDUCD_TransportationResearchInst_KnockedOut.png"/>
          <p:cNvPicPr/>
          <p:nvPr/>
        </p:nvPicPr>
        <p:blipFill>
          <a:blip r:embed="rId2"/>
          <a:stretch/>
        </p:blipFill>
        <p:spPr>
          <a:xfrm>
            <a:off x="698400" y="6195600"/>
            <a:ext cx="3562560" cy="599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080" cy="66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Click to edit Master title style</a:t>
            </a:r>
            <a:endParaRPr lang="en-CA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0972080" cy="406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2720" indent="-342720" defTabSz="914400">
              <a:lnSpc>
                <a:spcPct val="100000"/>
              </a:lnSpc>
              <a:spcBef>
                <a:spcPts val="360"/>
              </a:spcBef>
              <a:buClr>
                <a:srgbClr val="002a5c"/>
              </a:buClr>
              <a:buFont typeface="Wingdings" charset="2"/>
              <a:buChar char=""/>
            </a:pPr>
            <a:r>
              <a:rPr lang="en-US" sz="1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Click to edit Master text styles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320"/>
              </a:spcBef>
              <a:buClr>
                <a:srgbClr val="7f94ad"/>
              </a:buClr>
              <a:buFont typeface="Arial"/>
              <a:buChar char="–"/>
            </a:pPr>
            <a:r>
              <a:rPr lang="en-US" sz="16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Second level</a:t>
            </a:r>
            <a:endParaRPr lang="en-CA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281"/>
              </a:spcBef>
              <a:buClr>
                <a:srgbClr val="7f94ad"/>
              </a:buClr>
              <a:buFont typeface="Arial"/>
              <a:buChar char="•"/>
            </a:pPr>
            <a:r>
              <a:rPr lang="en-US" sz="1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Third level</a:t>
            </a:r>
            <a:endParaRPr lang="en-CA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281"/>
              </a:spcBef>
              <a:buClr>
                <a:srgbClr val="7f94ad"/>
              </a:buClr>
              <a:buFont typeface="Arial"/>
              <a:buChar char="–"/>
            </a:pPr>
            <a:r>
              <a:rPr lang="en-US" sz="1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Fourth level</a:t>
            </a:r>
            <a:endParaRPr lang="en-CA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281"/>
              </a:spcBef>
              <a:buClr>
                <a:srgbClr val="7f94ad"/>
              </a:buClr>
              <a:buFont typeface="Arial"/>
              <a:buChar char="»"/>
            </a:pPr>
            <a:r>
              <a:rPr lang="en-US" sz="1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Fifth level</a:t>
            </a:r>
            <a:endParaRPr lang="en-CA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ftr" idx="39"/>
          </p:nvPr>
        </p:nvSpPr>
        <p:spPr>
          <a:xfrm>
            <a:off x="4710960" y="6313320"/>
            <a:ext cx="258732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&lt;footer&gt;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sldNum" idx="40"/>
          </p:nvPr>
        </p:nvSpPr>
        <p:spPr>
          <a:xfrm>
            <a:off x="11192400" y="6313320"/>
            <a:ext cx="77904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3993893E-B19D-4648-8B9B-76DBB3D57B98}" type="slidenum">
              <a: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&lt;number&gt;</a:t>
            </a:fld>
            <a:endParaRPr lang="en-CA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"/>
          <p:cNvSpPr/>
          <p:nvPr/>
        </p:nvSpPr>
        <p:spPr>
          <a:xfrm>
            <a:off x="0" y="6133680"/>
            <a:ext cx="12191400" cy="723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en-CA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85" name="Picture 2" descr="C:\Users\Judy\Documents\Branding\UTTRI Signatures\Sig_EDUCD_TransportationResearchInst_KnockedOut.png"/>
          <p:cNvPicPr/>
          <p:nvPr/>
        </p:nvPicPr>
        <p:blipFill>
          <a:blip r:embed="rId2"/>
          <a:stretch/>
        </p:blipFill>
        <p:spPr>
          <a:xfrm>
            <a:off x="698400" y="6195600"/>
            <a:ext cx="3562560" cy="599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080" cy="66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Click to edit Master title style</a:t>
            </a:r>
            <a:endParaRPr lang="en-CA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609480" y="1352520"/>
            <a:ext cx="10972080" cy="406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2720" indent="-342720" defTabSz="914400">
              <a:lnSpc>
                <a:spcPct val="100000"/>
              </a:lnSpc>
              <a:spcBef>
                <a:spcPts val="360"/>
              </a:spcBef>
              <a:buClr>
                <a:srgbClr val="002a5c"/>
              </a:buClr>
              <a:buFont typeface="Wingdings" charset="2"/>
              <a:buChar char=""/>
            </a:pPr>
            <a:r>
              <a:rPr lang="en-US" sz="1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Click to edit Master text styles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320"/>
              </a:spcBef>
              <a:buClr>
                <a:srgbClr val="7f94ad"/>
              </a:buClr>
              <a:buFont typeface="Arial"/>
              <a:buChar char="–"/>
            </a:pPr>
            <a:r>
              <a:rPr lang="en-US" sz="16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Second level</a:t>
            </a:r>
            <a:endParaRPr lang="en-CA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281"/>
              </a:spcBef>
              <a:buClr>
                <a:srgbClr val="7f94ad"/>
              </a:buClr>
              <a:buFont typeface="Arial"/>
              <a:buChar char="•"/>
            </a:pPr>
            <a:r>
              <a:rPr lang="en-US" sz="1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Third level</a:t>
            </a:r>
            <a:endParaRPr lang="en-CA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281"/>
              </a:spcBef>
              <a:buClr>
                <a:srgbClr val="7f94ad"/>
              </a:buClr>
              <a:buFont typeface="Arial"/>
              <a:buChar char="–"/>
            </a:pPr>
            <a:r>
              <a:rPr lang="en-US" sz="1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Fourth level</a:t>
            </a:r>
            <a:endParaRPr lang="en-CA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281"/>
              </a:spcBef>
              <a:buClr>
                <a:srgbClr val="7f94ad"/>
              </a:buClr>
              <a:buFont typeface="Arial"/>
              <a:buChar char="»"/>
            </a:pPr>
            <a:r>
              <a:rPr lang="en-US" sz="1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Fifth level</a:t>
            </a:r>
            <a:endParaRPr lang="en-CA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ftr" idx="41"/>
          </p:nvPr>
        </p:nvSpPr>
        <p:spPr>
          <a:xfrm>
            <a:off x="4710960" y="6313320"/>
            <a:ext cx="258732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&lt;footer&gt;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sldNum" idx="42"/>
          </p:nvPr>
        </p:nvSpPr>
        <p:spPr>
          <a:xfrm>
            <a:off x="11192400" y="6313320"/>
            <a:ext cx="77904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CF87B528-784A-4A7D-9852-7538F87DDACD}" type="slidenum">
              <a: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&lt;number&gt;</a:t>
            </a:fld>
            <a:endParaRPr lang="en-CA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Rectangle 8"/>
          <p:cNvSpPr/>
          <p:nvPr/>
        </p:nvSpPr>
        <p:spPr>
          <a:xfrm>
            <a:off x="0" y="6133680"/>
            <a:ext cx="12191400" cy="723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en-CA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91" name="Picture 2" descr="C:\Users\Judy\Documents\Branding\UTTRI Signatures\Sig_EDUCD_TransportationResearchInst_KnockedOut.png"/>
          <p:cNvPicPr/>
          <p:nvPr/>
        </p:nvPicPr>
        <p:blipFill>
          <a:blip r:embed="rId2"/>
          <a:stretch/>
        </p:blipFill>
        <p:spPr>
          <a:xfrm>
            <a:off x="698400" y="6195600"/>
            <a:ext cx="3562560" cy="599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080" cy="66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Click to edit Master title style</a:t>
            </a:r>
            <a:endParaRPr lang="en-CA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ftr" idx="43"/>
          </p:nvPr>
        </p:nvSpPr>
        <p:spPr>
          <a:xfrm>
            <a:off x="4710960" y="6313320"/>
            <a:ext cx="258732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&lt;footer&gt;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sldNum" idx="44"/>
          </p:nvPr>
        </p:nvSpPr>
        <p:spPr>
          <a:xfrm>
            <a:off x="11192400" y="6313320"/>
            <a:ext cx="77904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B442841A-5953-4498-A6EC-EE994EFD9541}" type="slidenum">
              <a: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&lt;number&gt;</a:t>
            </a:fld>
            <a:endParaRPr lang="en-CA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Click to edit the outline text format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Second Outline Level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Third Outline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Fourth Outline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Fifth Outline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Sixth Outline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Seventh Outline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 8"/>
          <p:cNvSpPr/>
          <p:nvPr/>
        </p:nvSpPr>
        <p:spPr>
          <a:xfrm>
            <a:off x="0" y="6133680"/>
            <a:ext cx="12191400" cy="723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en-CA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97" name="Picture 2" descr="C:\Users\Judy\Documents\Branding\UTTRI Signatures\Sig_EDUCD_TransportationResearchInst_KnockedOut.png"/>
          <p:cNvPicPr/>
          <p:nvPr/>
        </p:nvPicPr>
        <p:blipFill>
          <a:blip r:embed="rId2"/>
          <a:stretch/>
        </p:blipFill>
        <p:spPr>
          <a:xfrm>
            <a:off x="698400" y="6195600"/>
            <a:ext cx="3562560" cy="599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680" cy="2262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54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Click to edit Master title style</a:t>
            </a:r>
            <a:endParaRPr lang="en-CA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ftr" idx="45"/>
          </p:nvPr>
        </p:nvSpPr>
        <p:spPr>
          <a:xfrm>
            <a:off x="4710960" y="6313320"/>
            <a:ext cx="258732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&lt;footer&gt;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sldNum" idx="46"/>
          </p:nvPr>
        </p:nvSpPr>
        <p:spPr>
          <a:xfrm>
            <a:off x="11192400" y="6313320"/>
            <a:ext cx="77904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731FB909-4328-4A98-967C-5340C5069E4D}" type="slidenum">
              <a: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&lt;number&gt;</a:t>
            </a:fld>
            <a:endParaRPr lang="en-CA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Click to edit the outline text format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Second Outline Level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Third Outline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Fourth Outline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Fifth Outline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Sixth Outline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Seventh Outline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8"/>
          <p:cNvSpPr/>
          <p:nvPr/>
        </p:nvSpPr>
        <p:spPr>
          <a:xfrm>
            <a:off x="0" y="6133680"/>
            <a:ext cx="12191400" cy="723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en-CA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pic>
        <p:nvPicPr>
          <p:cNvPr id="103" name="Picture 2" descr="C:\Users\Judy\Documents\Branding\UTTRI Signatures\Sig_EDUCD_TransportationResearchInst_KnockedOut.png"/>
          <p:cNvPicPr/>
          <p:nvPr/>
        </p:nvPicPr>
        <p:blipFill>
          <a:blip r:embed="rId2"/>
          <a:stretch/>
        </p:blipFill>
        <p:spPr>
          <a:xfrm>
            <a:off x="698400" y="6195600"/>
            <a:ext cx="3562560" cy="599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4" name="PlaceHolder 1"/>
          <p:cNvSpPr>
            <a:spLocks noGrp="1"/>
          </p:cNvSpPr>
          <p:nvPr>
            <p:ph type="ftr" idx="47"/>
          </p:nvPr>
        </p:nvSpPr>
        <p:spPr>
          <a:xfrm>
            <a:off x="4710960" y="6313320"/>
            <a:ext cx="258732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&lt;footer&gt;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sldNum" idx="48"/>
          </p:nvPr>
        </p:nvSpPr>
        <p:spPr>
          <a:xfrm>
            <a:off x="11192400" y="6313320"/>
            <a:ext cx="77904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24C7F5CF-A950-4FA5-9223-BAE01378498E}" type="slidenum">
              <a:rPr lang="en-CA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&lt;number&gt;</a:t>
            </a:fld>
            <a:endParaRPr lang="en-CA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560" cy="159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CA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480" cy="4872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CA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CA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560" cy="381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CA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&lt;footer&gt;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6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90BCE8C-6D3C-4689-91F7-D0385039382E}" type="slidenum"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560" cy="159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CA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480" cy="4872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CA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lang="en-CA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lang="en-CA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lang="en-CA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lang="en-CA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lang="en-CA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lang="en-CA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560" cy="381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CA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&lt;footer&gt;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862A77A-ECF5-4EB5-BCAC-CF0FCB665E8D}" type="slidenum"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60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CA" sz="6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&lt;footer&gt;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8F2DD53-AB2F-42EF-87BA-FB1CAD4E9335}" type="slidenum"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CA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CA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&lt;footer&gt;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69AE812-3002-4DF1-A052-78B2370FB6A0}" type="slidenum"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360" cy="581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CA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520" cy="581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CA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&lt;footer&gt;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9C21173-A68A-4FFF-B17B-A5E7C8017DA8}" type="slidenum"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CA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CA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&lt;footer&gt;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BFD9667-D4DB-4673-815B-1EADC92B8530}" type="slidenum"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4880" cy="285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60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CA" sz="6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4880" cy="1499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en-US" sz="2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&lt;footer&gt;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E94163C-9C57-49E1-809F-63478DD94CB2}" type="slidenum"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CA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0760" cy="435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CA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0760" cy="435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CA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CA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&lt;footer&gt;</a:t>
            </a:r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FB8E299-8514-4949-A360-3C1D8D3D8F02}" type="slidenum">
              <a:rPr lang="en-CA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CA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hyperlink" Target="https://tmg.utoronto.ca/doc" TargetMode="External"/><Relationship Id="rId2" Type="http://schemas.openxmlformats.org/officeDocument/2006/relationships/hyperlink" Target="https://tmg.utoronto.ca/doc/1.6/gtamodel/calibration/index.html" TargetMode="External"/><Relationship Id="rId3" Type="http://schemas.openxmlformats.org/officeDocument/2006/relationships/hyperlink" Target="https://tmg.utoronto.ca/doc/1.6/xtmf/frameworks/automated_calibration.html" TargetMode="External"/><Relationship Id="rId4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7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6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5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5.xml"/><Relationship Id="rId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4680" cy="2262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54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GTAModel Calibration Process</a:t>
            </a:r>
            <a:endParaRPr lang="en-CA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subTitle"/>
          </p:nvPr>
        </p:nvSpPr>
        <p:spPr>
          <a:xfrm>
            <a:off x="2589120" y="4777560"/>
            <a:ext cx="8914680" cy="1125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lang="en-CA" sz="3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Georgia"/>
              </a:rPr>
              <a:t>TMG March Workshop (2026.03.25)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4" name="Picture 6"/>
          <p:cNvPicPr/>
          <p:nvPr/>
        </p:nvPicPr>
        <p:blipFill>
          <a:blip r:embed="rId1"/>
          <a:stretch/>
        </p:blipFill>
        <p:spPr>
          <a:xfrm>
            <a:off x="8706960" y="161280"/>
            <a:ext cx="2876400" cy="966960"/>
          </a:xfrm>
          <a:prstGeom prst="rect">
            <a:avLst/>
          </a:prstGeom>
          <a:noFill/>
          <a:ln w="0">
            <a:noFill/>
          </a:ln>
          <a:effectLst>
            <a:outerShdw algn="tl" blurRad="291960" dir="2700000" dist="138988" rotWithShape="0">
              <a:srgbClr val="333333">
                <a:alpha val="65000"/>
              </a:srgbClr>
            </a:outerShdw>
          </a:effectLst>
        </p:spPr>
      </p:pic>
      <p:sp>
        <p:nvSpPr>
          <p:cNvPr id="4" name="PlaceHolder 3"/>
          <p:cNvSpPr>
            <a:spLocks noGrp="1"/>
          </p:cNvSpPr>
          <p:nvPr>
            <p:ph type="ftr" idx="45"/>
          </p:nvPr>
        </p:nvSpPr>
        <p:spPr/>
        <p:txBody>
          <a:bodyPr/>
          <a:p>
            <a:r>
              <a:t>Travel Modelling Group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6"/>
          </p:nvPr>
        </p:nvSpPr>
        <p:spPr/>
        <p:txBody>
          <a:bodyPr/>
          <a:p>
            <a:fld id="{4059A820-8ADA-4C13-B569-734E31606150}" type="slidenum">
              <a:t>1</a:t>
            </a:fld>
          </a:p>
        </p:txBody>
      </p:sp>
    </p:spTree>
  </p:cSld>
  <mc:AlternateContent>
    <mc:Choice Requires="p14">
      <p:transition p14:dur="100">
        <p:push dir="u"/>
      </p:transition>
    </mc:Choice>
    <mc:Fallback>
      <p:transition>
        <p:push dir="u"/>
      </p:transition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080" cy="66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3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Calibration Output</a:t>
            </a:r>
            <a:endParaRPr lang="en-CA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609480" y="1352520"/>
            <a:ext cx="10972080" cy="406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CSV File with errors and the Values used per iteration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Calibration Report</a:t>
            </a:r>
            <a:br>
              <a:rPr sz="3000"/>
            </a:b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Visualizer available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0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https://github.com/JamesVaughan/visualize_calibration_report</a:t>
            </a:r>
            <a:br>
              <a:rPr sz="2400"/>
            </a:br>
            <a:r>
              <a:rPr lang="en-US" sz="2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 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8" name=""/>
          <p:cNvPicPr/>
          <p:nvPr/>
        </p:nvPicPr>
        <p:blipFill>
          <a:blip r:embed="rId1"/>
          <a:stretch/>
        </p:blipFill>
        <p:spPr>
          <a:xfrm>
            <a:off x="5103000" y="1644840"/>
            <a:ext cx="6954480" cy="4654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ftr" idx="39"/>
          </p:nvPr>
        </p:nvSpPr>
        <p:spPr/>
        <p:txBody>
          <a:bodyPr/>
          <a:p>
            <a:r>
              <a:t>Travel Modelling Group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0"/>
          </p:nvPr>
        </p:nvSpPr>
        <p:spPr/>
        <p:txBody>
          <a:bodyPr/>
          <a:p>
            <a:fld id="{E3D61BB1-3937-45BC-97DA-4F87751DB4FA}" type="slidenum">
              <a:t>10</a:t>
            </a:fld>
          </a:p>
        </p:txBody>
      </p:sp>
    </p:spTree>
  </p:cSld>
  <mc:AlternateContent>
    <mc:Choice Requires="p14">
      <p:transition p14:dur="100">
        <p:push dir="u"/>
      </p:transition>
    </mc:Choice>
    <mc:Fallback>
      <p:transition>
        <p:push dir="u"/>
      </p:transition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080" cy="66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3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Documentation</a:t>
            </a:r>
            <a:endParaRPr lang="en-CA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609480" y="1352520"/>
            <a:ext cx="10972080" cy="406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2720" indent="-342720" defTabSz="914400">
              <a:lnSpc>
                <a:spcPct val="100000"/>
              </a:lnSpc>
              <a:spcBef>
                <a:spcPts val="360"/>
              </a:spcBef>
              <a:buClr>
                <a:srgbClr val="002a5c"/>
              </a:buClr>
              <a:buFont typeface="Wingdings" charset="2"/>
              <a:buChar char=""/>
            </a:pPr>
            <a:r>
              <a:rPr lang="en-CA" sz="1800" b="0" u="none" strike="noStrike">
                <a:solidFill>
                  <a:schemeClr val="lt2"/>
                </a:solidFill>
                <a:effectLst/>
                <a:uFillTx/>
                <a:latin typeface="Georgia"/>
                <a:ea typeface="Noto Sans CJK SC"/>
              </a:rPr>
              <a:t>TMG Documentation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CA" sz="1800" b="0" u="sng" strike="noStrike">
                <a:solidFill>
                  <a:schemeClr val="lt2"/>
                </a:solidFill>
                <a:effectLst/>
                <a:uFillTx/>
                <a:latin typeface="Georgia"/>
                <a:ea typeface="Noto Sans CJK SC"/>
                <a:hlinkClick r:id="rId1"/>
              </a:rPr>
              <a:t>https://tmg.utoronto.ca/doc</a:t>
            </a:r>
            <a:r>
              <a:rPr lang="en-CA" sz="1800" b="0" u="none" strike="noStrike">
                <a:solidFill>
                  <a:schemeClr val="lt2"/>
                </a:solidFill>
                <a:effectLst/>
                <a:uFillTx/>
                <a:latin typeface="Georgia"/>
                <a:ea typeface="Noto Sans CJK SC"/>
              </a:rPr>
              <a:t> 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2720" indent="-342720" defTabSz="914400">
              <a:lnSpc>
                <a:spcPct val="100000"/>
              </a:lnSpc>
              <a:spcBef>
                <a:spcPts val="360"/>
              </a:spcBef>
              <a:buClr>
                <a:srgbClr val="002a5c"/>
              </a:buClr>
              <a:buFont typeface="Wingdings" charset="2"/>
              <a:buChar char=""/>
            </a:pPr>
            <a:r>
              <a:rPr lang="en-CA" sz="1800" b="0" u="none" strike="noStrike">
                <a:solidFill>
                  <a:schemeClr val="lt2"/>
                </a:solidFill>
                <a:effectLst/>
                <a:uFillTx/>
                <a:latin typeface="Georgia"/>
                <a:ea typeface="Noto Sans CJK SC"/>
              </a:rPr>
              <a:t>GTAModel V4 Calibration Guide 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CA" sz="1800" b="0" u="none" strike="noStrike">
                <a:solidFill>
                  <a:schemeClr val="lt2"/>
                </a:solidFill>
                <a:effectLst/>
                <a:uFillTx/>
                <a:latin typeface="Georgia"/>
                <a:ea typeface="Noto Sans CJK SC"/>
                <a:hlinkClick r:id="rId2"/>
              </a:rPr>
              <a:t>https://tmg.utoronto.ca/doc/1.6/gtamodel/calibration/index.html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2720" indent="-342720" defTabSz="914400">
              <a:lnSpc>
                <a:spcPct val="100000"/>
              </a:lnSpc>
              <a:spcBef>
                <a:spcPts val="360"/>
              </a:spcBef>
              <a:buClr>
                <a:srgbClr val="002a5c"/>
              </a:buClr>
              <a:buFont typeface="Wingdings" charset="2"/>
              <a:buChar char=""/>
            </a:pPr>
            <a:r>
              <a:rPr lang="en-CA" sz="1800" b="0" u="none" strike="noStrike">
                <a:solidFill>
                  <a:schemeClr val="lt2"/>
                </a:solidFill>
                <a:effectLst/>
                <a:uFillTx/>
                <a:latin typeface="Georgia"/>
                <a:ea typeface="Noto Sans CJK SC"/>
              </a:rPr>
              <a:t>For more about the automated calibration framework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CA" sz="1800" b="0" u="none" strike="noStrike">
                <a:solidFill>
                  <a:schemeClr val="lt2"/>
                </a:solidFill>
                <a:effectLst/>
                <a:uFillTx/>
                <a:latin typeface="Georgia"/>
                <a:ea typeface="Noto Sans CJK SC"/>
              </a:rPr>
              <a:t> </a:t>
            </a:r>
            <a:r>
              <a:rPr lang="en-CA" sz="1800" b="0" u="sng" strike="noStrike">
                <a:solidFill>
                  <a:schemeClr val="lt2"/>
                </a:solidFill>
                <a:effectLst/>
                <a:uFillTx/>
                <a:latin typeface="Georgia"/>
                <a:ea typeface="Noto Sans CJK SC"/>
                <a:hlinkClick r:id="rId3"/>
              </a:rPr>
              <a:t>https://tmg.utoronto.ca/doc/1.6/xtmf/frameworks/automated_calibration.html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2720" indent="0" defTabSz="914400">
              <a:lnSpc>
                <a:spcPct val="100000"/>
              </a:lnSpc>
              <a:spcBef>
                <a:spcPts val="360"/>
              </a:spcBef>
              <a:buNone/>
              <a:tabLst>
                <a:tab algn="l" pos="0"/>
              </a:tabLst>
            </a:pP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9"/>
          </p:nvPr>
        </p:nvSpPr>
        <p:spPr/>
        <p:txBody>
          <a:bodyPr/>
          <a:p>
            <a:r>
              <a:t>Travel Modelling Group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0"/>
          </p:nvPr>
        </p:nvSpPr>
        <p:spPr/>
        <p:txBody>
          <a:bodyPr/>
          <a:p>
            <a:fld id="{211945DB-739B-468A-BA14-6168CD9FED33}" type="slidenum">
              <a:t>11</a:t>
            </a:fld>
          </a:p>
        </p:txBody>
      </p:sp>
    </p:spTree>
  </p:cSld>
  <mc:AlternateContent>
    <mc:Choice Requires="p14">
      <p:transition p14:dur="100">
        <p:push dir="u"/>
      </p:transition>
    </mc:Choice>
    <mc:Fallback>
      <p:transition>
        <p:push dir="u"/>
      </p:transition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080" cy="66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3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Live Walkthrough</a:t>
            </a:r>
            <a:endParaRPr lang="en-CA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609480" y="1352520"/>
            <a:ext cx="10972080" cy="406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1417"/>
              </a:spcBef>
              <a:buNone/>
            </a:pP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9"/>
          </p:nvPr>
        </p:nvSpPr>
        <p:spPr/>
        <p:txBody>
          <a:bodyPr/>
          <a:p>
            <a:r>
              <a:t>Travel Modelling Group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0"/>
          </p:nvPr>
        </p:nvSpPr>
        <p:spPr/>
        <p:txBody>
          <a:bodyPr/>
          <a:p>
            <a:fld id="{E7FDFCD3-B9B5-4C67-8D90-B1B9A19B9DDD}" type="slidenum">
              <a:t>12</a:t>
            </a:fld>
          </a:p>
        </p:txBody>
      </p:sp>
    </p:spTree>
  </p:cSld>
  <mc:AlternateContent>
    <mc:Choice Requires="p14">
      <p:transition p14:dur="100">
        <p:push dir="u"/>
      </p:transition>
    </mc:Choice>
    <mc:Fallback>
      <p:transition>
        <p:push dir="u"/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080" cy="66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Workflow</a:t>
            </a:r>
            <a:endParaRPr lang="en-CA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609480" y="1352520"/>
            <a:ext cx="5353920" cy="406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2720" indent="-342720" defTabSz="914400">
              <a:lnSpc>
                <a:spcPct val="100000"/>
              </a:lnSpc>
              <a:spcBef>
                <a:spcPts val="360"/>
              </a:spcBef>
              <a:buClr>
                <a:srgbClr val="002a5c"/>
              </a:buClr>
              <a:buFont typeface="Wingdings" charset="2"/>
              <a:buChar char=""/>
            </a:pPr>
            <a:r>
              <a:rPr lang="en-US" sz="1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Estimation maximizes a global likelihood, but errors towards the average for individual models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2720" indent="-342720" defTabSz="914400">
              <a:lnSpc>
                <a:spcPct val="100000"/>
              </a:lnSpc>
              <a:spcBef>
                <a:spcPts val="360"/>
              </a:spcBef>
              <a:buClr>
                <a:srgbClr val="002a5c"/>
              </a:buClr>
              <a:buFont typeface="Wingdings" charset="2"/>
              <a:buChar char=""/>
            </a:pPr>
            <a:r>
              <a:rPr lang="en-US" sz="1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Calibration then takes a set of behaviorally coherent model and lets us hit observed targets.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2720" indent="-342720" defTabSz="914400">
              <a:lnSpc>
                <a:spcPct val="100000"/>
              </a:lnSpc>
              <a:spcBef>
                <a:spcPts val="360"/>
              </a:spcBef>
              <a:buClr>
                <a:srgbClr val="002a5c"/>
              </a:buClr>
              <a:buFont typeface="Wingdings" charset="2"/>
              <a:buChar char=""/>
            </a:pPr>
            <a:r>
              <a:rPr lang="en-US" sz="1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Calibration is broken down into two phases, an initial calibration without iteration and then whole model system calibration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2720" indent="-342720" defTabSz="914400">
              <a:lnSpc>
                <a:spcPct val="100000"/>
              </a:lnSpc>
              <a:spcBef>
                <a:spcPts val="360"/>
              </a:spcBef>
              <a:buClr>
                <a:srgbClr val="002a5c"/>
              </a:buClr>
              <a:buFont typeface="Wingdings" charset="2"/>
              <a:buChar char=""/>
            </a:pPr>
            <a:r>
              <a:rPr lang="en-US" sz="1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Calibration allows us to focus on multiple objectives while models interact with each other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2720" indent="-342720" defTabSz="914400">
              <a:lnSpc>
                <a:spcPct val="100000"/>
              </a:lnSpc>
              <a:spcBef>
                <a:spcPts val="360"/>
              </a:spcBef>
              <a:buClr>
                <a:srgbClr val="002a5c"/>
              </a:buClr>
              <a:buFont typeface="Wingdings" charset="2"/>
              <a:buChar char=""/>
            </a:pPr>
            <a:r>
              <a:rPr lang="en-US" sz="1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Calibration tends to be done at the super zone (Planning District) level or groups of super zones.</a:t>
            </a: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2720" indent="0" defTabSz="914400">
              <a:lnSpc>
                <a:spcPct val="100000"/>
              </a:lnSpc>
              <a:spcBef>
                <a:spcPts val="360"/>
              </a:spcBef>
              <a:buNone/>
              <a:tabLst>
                <a:tab algn="l" pos="0"/>
              </a:tabLst>
            </a:pPr>
            <a:endParaRPr lang="en-CA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7" name=""/>
          <p:cNvPicPr/>
          <p:nvPr/>
        </p:nvPicPr>
        <p:blipFill>
          <a:blip r:embed="rId1"/>
          <a:stretch/>
        </p:blipFill>
        <p:spPr>
          <a:xfrm>
            <a:off x="9180000" y="720000"/>
            <a:ext cx="1335960" cy="521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ftr" idx="41"/>
          </p:nvPr>
        </p:nvSpPr>
        <p:spPr/>
        <p:txBody>
          <a:bodyPr/>
          <a:p>
            <a:r>
              <a:t>Travel Modelling Group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2"/>
          </p:nvPr>
        </p:nvSpPr>
        <p:spPr/>
        <p:txBody>
          <a:bodyPr/>
          <a:p>
            <a:fld id="{4989152C-A2B5-4C0A-9E53-CFB9F46773D2}" type="slidenum">
              <a:t>2</a:t>
            </a:fld>
          </a:p>
        </p:txBody>
      </p:sp>
    </p:spTree>
  </p:cSld>
  <mc:AlternateContent>
    <mc:Choice Requires="p14">
      <p:transition p14:dur="100">
        <p:push dir="u"/>
      </p:transition>
    </mc:Choice>
    <mc:Fallback>
      <p:transition>
        <p:push dir="u"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Picture 12"/>
          <p:cNvPicPr/>
          <p:nvPr/>
        </p:nvPicPr>
        <p:blipFill>
          <a:blip r:embed="rId1"/>
          <a:stretch/>
        </p:blipFill>
        <p:spPr>
          <a:xfrm>
            <a:off x="6660000" y="180000"/>
            <a:ext cx="4831200" cy="5872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080" cy="66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3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GTAModel V4.2 Structure</a:t>
            </a:r>
            <a:endParaRPr lang="en-CA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Rectangle 2"/>
          <p:cNvSpPr/>
          <p:nvPr/>
        </p:nvSpPr>
        <p:spPr>
          <a:xfrm>
            <a:off x="3879000" y="1371240"/>
            <a:ext cx="121914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wrap="none" lIns="90000" rIns="90000" tIns="360" bIns="360" anchor="ctr">
            <a:spAutoFit/>
          </a:bodyPr>
          <a:p>
            <a:pPr defTabSz="914400">
              <a:lnSpc>
                <a:spcPct val="100000"/>
              </a:lnSpc>
            </a:pPr>
            <a:endParaRPr lang="en-CA" sz="1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3"/>
          </p:nvPr>
        </p:nvSpPr>
        <p:spPr/>
        <p:txBody>
          <a:bodyPr/>
          <a:p>
            <a:r>
              <a:t>Travel Modelling Group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4"/>
          </p:nvPr>
        </p:nvSpPr>
        <p:spPr/>
        <p:txBody>
          <a:bodyPr/>
          <a:p>
            <a:fld id="{2A434FE2-5C1E-4A0E-B7C4-127F291846A5}" type="slidenum">
              <a:t>3</a:t>
            </a:fld>
          </a:p>
        </p:txBody>
      </p:sp>
    </p:spTree>
  </p:cSld>
  <mc:AlternateContent>
    <mc:Choice Requires="p14">
      <p:transition p14:dur="100">
        <p:push dir="u"/>
      </p:transition>
    </mc:Choice>
    <mc:Fallback>
      <p:transition>
        <p:push dir="u"/>
      </p:transition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080" cy="66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Calibration Dependencies</a:t>
            </a:r>
            <a:endParaRPr lang="en-CA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2" name=""/>
          <p:cNvPicPr/>
          <p:nvPr/>
        </p:nvPicPr>
        <p:blipFill>
          <a:blip r:embed="rId1"/>
          <a:stretch/>
        </p:blipFill>
        <p:spPr>
          <a:xfrm>
            <a:off x="1624320" y="900000"/>
            <a:ext cx="8943120" cy="5042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41"/>
          </p:nvPr>
        </p:nvSpPr>
        <p:spPr/>
        <p:txBody>
          <a:bodyPr/>
          <a:p>
            <a:r>
              <a:t>Travel Modelling Group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2"/>
          </p:nvPr>
        </p:nvSpPr>
        <p:spPr/>
        <p:txBody>
          <a:bodyPr/>
          <a:p>
            <a:fld id="{75606F38-3751-41A9-87B2-060501FFDF2F}" type="slidenum">
              <a:t>4</a:t>
            </a:fld>
          </a:p>
        </p:txBody>
      </p:sp>
    </p:spTree>
  </p:cSld>
  <mc:AlternateContent>
    <mc:Choice Requires="p14">
      <p:transition p14:dur="100">
        <p:push dir="u"/>
      </p:transition>
    </mc:Choice>
    <mc:Fallback>
      <p:transition>
        <p:push dir="u"/>
      </p:transition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080" cy="66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3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So How Do We Actually Do it?</a:t>
            </a:r>
            <a:endParaRPr lang="en-CA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609480" y="1352520"/>
            <a:ext cx="10972080" cy="406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Each model has a variety of different constants, or k-factors, that allow us to nudge the model.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Run the model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Identify where the model is most out of calibration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Add factors and or </a:t>
            </a:r>
            <a:r>
              <a:rPr lang="en-US" sz="3000" b="0" i="1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slightly adjust the parameters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Iterate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9"/>
          </p:nvPr>
        </p:nvSpPr>
        <p:spPr/>
        <p:txBody>
          <a:bodyPr/>
          <a:p>
            <a:r>
              <a:t>Travel Modelling Group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0"/>
          </p:nvPr>
        </p:nvSpPr>
        <p:spPr/>
        <p:txBody>
          <a:bodyPr/>
          <a:p>
            <a:fld id="{1DCA74AB-4F7E-49B7-B293-FCB4A5A3C859}" type="slidenum">
              <a:t>5</a:t>
            </a:fld>
          </a:p>
        </p:txBody>
      </p:sp>
    </p:spTree>
  </p:cSld>
  <mc:AlternateContent>
    <mc:Choice Requires="p14">
      <p:transition p14:dur="100">
        <p:push dir="u"/>
      </p:transition>
    </mc:Choice>
    <mc:Fallback>
      <p:transition>
        <p:push dir="u"/>
      </p:transition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080" cy="66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3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Automated Calibration Framework</a:t>
            </a:r>
            <a:endParaRPr lang="en-CA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609480" y="1352520"/>
            <a:ext cx="6050160" cy="406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Available in XTMF 1.15 (out today)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Allows you to specify </a:t>
            </a:r>
            <a:r>
              <a:rPr lang="en-US" sz="3000" b="0" i="1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Targets</a:t>
            </a: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 that get tied back to specific parameters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7" name=""/>
          <p:cNvPicPr/>
          <p:nvPr/>
        </p:nvPicPr>
        <p:blipFill>
          <a:blip r:embed="rId1"/>
          <a:stretch/>
        </p:blipFill>
        <p:spPr>
          <a:xfrm>
            <a:off x="6814800" y="1260000"/>
            <a:ext cx="4884840" cy="4513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ftr" idx="39"/>
          </p:nvPr>
        </p:nvSpPr>
        <p:spPr/>
        <p:txBody>
          <a:bodyPr/>
          <a:p>
            <a:r>
              <a:t>Travel Modelling Group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0"/>
          </p:nvPr>
        </p:nvSpPr>
        <p:spPr/>
        <p:txBody>
          <a:bodyPr/>
          <a:p>
            <a:fld id="{A4C40A32-C141-4C39-8485-190C0B626700}" type="slidenum">
              <a:t>6</a:t>
            </a:fld>
          </a:p>
        </p:txBody>
      </p:sp>
    </p:spTree>
  </p:cSld>
  <mc:AlternateContent>
    <mc:Choice Requires="p14">
      <p:transition p14:dur="100">
        <p:push dir="u"/>
      </p:transition>
    </mc:Choice>
    <mc:Fallback>
      <p:transition>
        <p:push dir="u"/>
      </p:transition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080" cy="66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3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Target Types</a:t>
            </a:r>
            <a:endParaRPr lang="en-CA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609480" y="1352520"/>
            <a:ext cx="10972080" cy="406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Probability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If you can express what the goal is in a value between 0 and 1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Mode Shares, Location Choices as a split for different spatial segments 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Non-Probability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If you can only express what you need as a total number 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u="none" strike="noStrike">
                <a:solidFill>
                  <a:schemeClr val="accent4"/>
                </a:solidFill>
                <a:effectLst/>
                <a:uFillTx/>
                <a:latin typeface="Arial"/>
              </a:rPr>
              <a:t>e.g. There are X market trips over the day generated from people living in Downtown Toronto</a:t>
            </a:r>
            <a:endParaRPr lang="en-CA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9"/>
          </p:nvPr>
        </p:nvSpPr>
        <p:spPr/>
        <p:txBody>
          <a:bodyPr/>
          <a:p>
            <a:r>
              <a:t>Travel Modelling Group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0"/>
          </p:nvPr>
        </p:nvSpPr>
        <p:spPr/>
        <p:txBody>
          <a:bodyPr/>
          <a:p>
            <a:fld id="{25408FD5-0695-441C-BACC-D80BD37C81F0}" type="slidenum">
              <a:t>7</a:t>
            </a:fld>
          </a:p>
        </p:txBody>
      </p:sp>
    </p:spTree>
  </p:cSld>
  <mc:AlternateContent>
    <mc:Choice Requires="p14">
      <p:transition p14:dur="100">
        <p:push dir="u"/>
      </p:transition>
    </mc:Choice>
    <mc:Fallback>
      <p:transition>
        <p:push dir="u"/>
      </p:transition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080" cy="66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3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Probability Matrix Target - Submodules</a:t>
            </a:r>
            <a:endParaRPr lang="en-CA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609480" y="1352520"/>
            <a:ext cx="10972080" cy="406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Mask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Model Selection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Model Total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Observed Selection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Observed Total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2" name=""/>
          <p:cNvPicPr/>
          <p:nvPr/>
        </p:nvPicPr>
        <p:blipFill>
          <a:blip r:embed="rId1"/>
          <a:stretch/>
        </p:blipFill>
        <p:spPr>
          <a:xfrm>
            <a:off x="6717960" y="1677960"/>
            <a:ext cx="3361680" cy="336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ftr" idx="39"/>
          </p:nvPr>
        </p:nvSpPr>
        <p:spPr/>
        <p:txBody>
          <a:bodyPr/>
          <a:p>
            <a:r>
              <a:t>Travel Modelling Group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0"/>
          </p:nvPr>
        </p:nvSpPr>
        <p:spPr/>
        <p:txBody>
          <a:bodyPr/>
          <a:p>
            <a:fld id="{CC222709-0F3A-49DE-B847-E4474B3DF07E}" type="slidenum">
              <a:t>8</a:t>
            </a:fld>
          </a:p>
        </p:txBody>
      </p:sp>
    </p:spTree>
  </p:cSld>
  <mc:AlternateContent>
    <mc:Choice Requires="p14">
      <p:transition p14:dur="100">
        <p:push dir="u"/>
      </p:transition>
    </mc:Choice>
    <mc:Fallback>
      <p:transition>
        <p:push dir="u"/>
      </p:transition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080" cy="66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CA" sz="38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Probability Matrix Target - Parameters</a:t>
            </a:r>
            <a:endParaRPr lang="en-CA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609480" y="1352520"/>
            <a:ext cx="10972080" cy="406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Change Weight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Maximum Value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Minimum Error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Minimum Value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Only Mask Selection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Parameter Path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000" b="0" u="none" strike="noStrike">
                <a:solidFill>
                  <a:schemeClr val="lt2"/>
                </a:solidFill>
                <a:effectLst/>
                <a:uFillTx/>
                <a:latin typeface="Georgia"/>
              </a:rPr>
              <a:t>Parameter Is Ratio</a:t>
            </a:r>
            <a:endParaRPr lang="en-CA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5" name=""/>
          <p:cNvPicPr/>
          <p:nvPr/>
        </p:nvPicPr>
        <p:blipFill>
          <a:blip r:embed="rId1"/>
          <a:stretch/>
        </p:blipFill>
        <p:spPr>
          <a:xfrm>
            <a:off x="7040520" y="1260000"/>
            <a:ext cx="4119120" cy="4788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ftr" idx="39"/>
          </p:nvPr>
        </p:nvSpPr>
        <p:spPr/>
        <p:txBody>
          <a:bodyPr/>
          <a:p>
            <a:r>
              <a:t>Travel Modelling Group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0"/>
          </p:nvPr>
        </p:nvSpPr>
        <p:spPr/>
        <p:txBody>
          <a:bodyPr/>
          <a:p>
            <a:fld id="{FB8E6573-AD5D-475B-A67A-96C6757C8E49}" type="slidenum">
              <a:t>9</a:t>
            </a:fld>
          </a:p>
        </p:txBody>
      </p:sp>
    </p:spTree>
  </p:cSld>
  <mc:AlternateContent>
    <mc:Choice Requires="p14">
      <p:transition p14:dur="100">
        <p:push dir="u"/>
      </p:transition>
    </mc:Choice>
    <mc:Fallback>
      <p:transition>
        <p:push dir="u"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UTRIITheme">
  <a:themeElements>
    <a:clrScheme name="UofT">
      <a:dk1>
        <a:srgbClr val="4c698d"/>
      </a:dk1>
      <a:lt1>
        <a:srgbClr val="ffffff"/>
      </a:lt1>
      <a:dk2>
        <a:srgbClr val="001937"/>
      </a:dk2>
      <a:lt2>
        <a:srgbClr val="002a5c"/>
      </a:lt2>
      <a:accent1>
        <a:srgbClr val="0d9dbf"/>
      </a:accent1>
      <a:accent2>
        <a:srgbClr val="a2bc1a"/>
      </a:accent2>
      <a:accent3>
        <a:srgbClr val="564ec2"/>
      </a:accent3>
      <a:accent4>
        <a:srgbClr val="7f94ad"/>
      </a:accent4>
      <a:accent5>
        <a:srgbClr val="a3b2c4"/>
      </a:accent5>
      <a:accent6>
        <a:srgbClr val="ffffff"/>
      </a:accent6>
      <a:hlink>
        <a:srgbClr val="333366"/>
      </a:hlink>
      <a:folHlink>
        <a:srgbClr val="2472ff"/>
      </a:folHlink>
    </a:clrScheme>
    <a:fontScheme name="UofT">
      <a:majorFont>
        <a:latin typeface="Georgia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0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5468</TotalTime>
  <Application>LibreOffice/25.8.5.2$Linux_X86_64 LibreOffice_project/580$Build-2</Application>
  <AppVersion>15.0000</AppVersion>
  <Words>215</Words>
  <Paragraphs>60</Paragraphs>
  <Company>Microsoft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2015-01-26T15:25:10Z</dcterms:created>
  <dc:creator>James Vaughan</dc:creator>
  <dc:description/>
  <dc:language>en-CA</dc:language>
  <cp:lastModifiedBy/>
  <dcterms:modified xsi:type="dcterms:W3CDTF">2026-03-25T10:04:01Z</dcterms:modified>
  <cp:revision>186</cp:revision>
  <dc:subject/>
  <dc:title>Building an Operational Travel Demand Model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4</vt:i4>
  </property>
  <property fmtid="{D5CDD505-2E9C-101B-9397-08002B2CF9AE}" pid="3" name="PresentationFormat">
    <vt:lpwstr>Widescreen</vt:lpwstr>
  </property>
  <property fmtid="{D5CDD505-2E9C-101B-9397-08002B2CF9AE}" pid="4" name="Slides">
    <vt:i4>8</vt:i4>
  </property>
</Properties>
</file>