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4"/>
  </p:sldMasterIdLst>
  <p:notesMasterIdLst>
    <p:notesMasterId r:id="rId42"/>
  </p:notesMasterIdLst>
  <p:sldIdLst>
    <p:sldId id="256" r:id="rId5"/>
    <p:sldId id="310" r:id="rId6"/>
    <p:sldId id="401" r:id="rId7"/>
    <p:sldId id="464" r:id="rId8"/>
    <p:sldId id="258" r:id="rId9"/>
    <p:sldId id="259" r:id="rId10"/>
    <p:sldId id="257" r:id="rId11"/>
    <p:sldId id="476" r:id="rId12"/>
    <p:sldId id="477" r:id="rId13"/>
    <p:sldId id="478" r:id="rId14"/>
    <p:sldId id="479" r:id="rId15"/>
    <p:sldId id="260" r:id="rId16"/>
    <p:sldId id="261" r:id="rId17"/>
    <p:sldId id="262" r:id="rId18"/>
    <p:sldId id="263" r:id="rId19"/>
    <p:sldId id="264" r:id="rId20"/>
    <p:sldId id="265" r:id="rId21"/>
    <p:sldId id="266" r:id="rId22"/>
    <p:sldId id="267" r:id="rId23"/>
    <p:sldId id="268" r:id="rId24"/>
    <p:sldId id="269" r:id="rId25"/>
    <p:sldId id="270" r:id="rId26"/>
    <p:sldId id="460" r:id="rId27"/>
    <p:sldId id="465" r:id="rId28"/>
    <p:sldId id="466" r:id="rId29"/>
    <p:sldId id="468" r:id="rId30"/>
    <p:sldId id="467" r:id="rId31"/>
    <p:sldId id="473" r:id="rId32"/>
    <p:sldId id="470" r:id="rId33"/>
    <p:sldId id="469" r:id="rId34"/>
    <p:sldId id="472" r:id="rId35"/>
    <p:sldId id="471" r:id="rId36"/>
    <p:sldId id="474" r:id="rId37"/>
    <p:sldId id="475" r:id="rId38"/>
    <p:sldId id="315" r:id="rId39"/>
    <p:sldId id="459" r:id="rId40"/>
    <p:sldId id="32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tworkModeller" initials="P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4807" autoAdjust="0"/>
    <p:restoredTop sz="90485" autoAdjust="0"/>
  </p:normalViewPr>
  <p:slideViewPr>
    <p:cSldViewPr snapToGrid="0">
      <p:cViewPr varScale="1">
        <p:scale>
          <a:sx n="110" d="100"/>
          <a:sy n="110" d="100"/>
        </p:scale>
        <p:origin x="1584" y="114"/>
      </p:cViewPr>
      <p:guideLst>
        <p:guide orient="horz" pos="2160"/>
        <p:guide pos="2880"/>
      </p:guideLst>
    </p:cSldViewPr>
  </p:slideViewPr>
  <p:notesTextViewPr>
    <p:cViewPr>
      <p:scale>
        <a:sx n="3" d="2"/>
        <a:sy n="3" d="2"/>
      </p:scale>
      <p:origin x="0" y="0"/>
    </p:cViewPr>
  </p:notesTextViewPr>
  <p:sorterViewPr>
    <p:cViewPr varScale="1">
      <p:scale>
        <a:sx n="1" d="1"/>
        <a:sy n="1" d="1"/>
      </p:scale>
      <p:origin x="0" y="-13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F0ECD-7E1A-412F-8A4E-B4AB7EAABBBF}" type="datetimeFigureOut">
              <a:rPr lang="en-CA" smtClean="0"/>
              <a:t>2026-06-03</a:t>
            </a:fld>
            <a:endParaRPr lang="en-C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07640A-FA8F-45D1-9195-A8FEB8E36D73}" type="slidenum">
              <a:rPr lang="en-CA" smtClean="0"/>
              <a:t>‹#›</a:t>
            </a:fld>
            <a:endParaRPr lang="en-CA" dirty="0"/>
          </a:p>
        </p:txBody>
      </p:sp>
    </p:spTree>
    <p:extLst>
      <p:ext uri="{BB962C8B-B14F-4D97-AF65-F5344CB8AC3E}">
        <p14:creationId xmlns:p14="http://schemas.microsoft.com/office/powerpoint/2010/main" val="3734543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PlaceHolder 1"/>
          <p:cNvSpPr>
            <a:spLocks noGrp="1" noRot="1" noChangeAspect="1"/>
          </p:cNvSpPr>
          <p:nvPr>
            <p:ph type="sldImg"/>
          </p:nvPr>
        </p:nvSpPr>
        <p:spPr>
          <a:xfrm>
            <a:off x="533520" y="764280"/>
            <a:ext cx="6704640" cy="3771360"/>
          </a:xfrm>
          <a:prstGeom prst="rect">
            <a:avLst/>
          </a:prstGeom>
          <a:ln w="0">
            <a:noFill/>
          </a:ln>
        </p:spPr>
      </p:sp>
      <p:sp>
        <p:nvSpPr>
          <p:cNvPr id="51"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pPr indent="0" algn="l">
              <a:buNone/>
            </a:pPr>
            <a:r>
              <a:rPr lang="en-CA" sz="2000" b="0" u="none" strike="noStrike">
                <a:solidFill>
                  <a:srgbClr val="000000"/>
                </a:solidFill>
                <a:effectLst/>
                <a:uFillTx/>
                <a:latin typeface="Arial"/>
              </a:rPr>
              <a:t>Make sure that everyone knows that XTMF2 is not ready for use.  File formats will change and likely break model systems.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PlaceHolder 1"/>
          <p:cNvSpPr>
            <a:spLocks noGrp="1" noRot="1" noChangeAspect="1"/>
          </p:cNvSpPr>
          <p:nvPr>
            <p:ph type="sldImg"/>
          </p:nvPr>
        </p:nvSpPr>
        <p:spPr>
          <a:xfrm>
            <a:off x="533520" y="764280"/>
            <a:ext cx="6704640" cy="3771360"/>
          </a:xfrm>
          <a:prstGeom prst="rect">
            <a:avLst/>
          </a:prstGeom>
          <a:ln w="0">
            <a:noFill/>
          </a:ln>
        </p:spPr>
      </p:sp>
      <p:sp>
        <p:nvSpPr>
          <p:cNvPr id="69"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pPr indent="0" algn="l">
              <a:buNone/>
            </a:pPr>
            <a:r>
              <a:rPr lang="en-CA" sz="2000" b="0" u="none" strike="noStrike">
                <a:solidFill>
                  <a:srgbClr val="000000"/>
                </a:solidFill>
                <a:effectLst/>
                <a:uFillTx/>
                <a:latin typeface="Arial"/>
              </a:rPr>
              <a:t>The Runs tab gives us information for all of the runs that have been executed.  This interface is “functional” at the moment and will have significant modifications before Release.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PlaceHolder 1"/>
          <p:cNvSpPr>
            <a:spLocks noGrp="1" noRot="1" noChangeAspect="1"/>
          </p:cNvSpPr>
          <p:nvPr>
            <p:ph type="sldImg"/>
          </p:nvPr>
        </p:nvSpPr>
        <p:spPr>
          <a:xfrm>
            <a:off x="533520" y="764280"/>
            <a:ext cx="6704640" cy="3771360"/>
          </a:xfrm>
          <a:prstGeom prst="rect">
            <a:avLst/>
          </a:prstGeom>
          <a:ln w="0">
            <a:noFill/>
          </a:ln>
        </p:spPr>
      </p:sp>
      <p:sp>
        <p:nvSpPr>
          <p:cNvPr id="71"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pPr indent="0" algn="l">
              <a:buNone/>
            </a:pPr>
            <a:r>
              <a:rPr lang="en-CA" sz="2000" b="0" u="none" strike="noStrike">
                <a:solidFill>
                  <a:srgbClr val="000000"/>
                </a:solidFill>
                <a:effectLst/>
                <a:uFillTx/>
                <a:latin typeface="Arial"/>
              </a:rPr>
              <a:t>A GUI Interface for reading in the results live from an estimation or calibration run.  These interfaces will likely change to provide better analysis of how parameters are being changed over time.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PlaceHolder 1"/>
          <p:cNvSpPr>
            <a:spLocks noGrp="1" noRot="1" noChangeAspect="1"/>
          </p:cNvSpPr>
          <p:nvPr>
            <p:ph type="sldImg"/>
          </p:nvPr>
        </p:nvSpPr>
        <p:spPr>
          <a:xfrm>
            <a:off x="533520" y="764280"/>
            <a:ext cx="6704640" cy="3771360"/>
          </a:xfrm>
          <a:prstGeom prst="rect">
            <a:avLst/>
          </a:prstGeom>
          <a:ln w="0">
            <a:noFill/>
          </a:ln>
        </p:spPr>
      </p:sp>
      <p:sp>
        <p:nvSpPr>
          <p:cNvPr id="53"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pPr indent="0" algn="l">
              <a:buNone/>
            </a:pPr>
            <a:r>
              <a:rPr lang="en-CA" sz="2000" b="0" u="none" strike="noStrike">
                <a:solidFill>
                  <a:srgbClr val="000000"/>
                </a:solidFill>
                <a:effectLst/>
                <a:uFillTx/>
                <a:latin typeface="Arial"/>
              </a:rPr>
              <a:t>The initial window state for XTMF2, shows the local user’s projects.  For the GUI right now, only the local user is supported, but future versions might allow for multiple users to interact with XTMF2 via a shared XTMF2 Server.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PlaceHolder 1"/>
          <p:cNvSpPr>
            <a:spLocks noGrp="1" noRot="1" noChangeAspect="1"/>
          </p:cNvSpPr>
          <p:nvPr>
            <p:ph type="sldImg"/>
          </p:nvPr>
        </p:nvSpPr>
        <p:spPr>
          <a:xfrm>
            <a:off x="533520" y="764280"/>
            <a:ext cx="6704640" cy="3771360"/>
          </a:xfrm>
          <a:prstGeom prst="rect">
            <a:avLst/>
          </a:prstGeom>
          <a:ln w="0">
            <a:noFill/>
          </a:ln>
        </p:spPr>
      </p:sp>
      <p:sp>
        <p:nvSpPr>
          <p:cNvPr id="55"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pPr indent="0" algn="l">
              <a:buNone/>
            </a:pPr>
            <a:r>
              <a:rPr lang="en-CA" sz="2000" b="0" u="none" strike="noStrike">
                <a:solidFill>
                  <a:srgbClr val="000000"/>
                </a:solidFill>
                <a:effectLst/>
                <a:uFillTx/>
                <a:latin typeface="Arial"/>
              </a:rPr>
              <a:t>This Window shows the model systems contained within James’ Estimation and Calibration Test project.  In this case we have a single model system named Test.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PlaceHolder 1"/>
          <p:cNvSpPr>
            <a:spLocks noGrp="1" noRot="1" noChangeAspect="1"/>
          </p:cNvSpPr>
          <p:nvPr>
            <p:ph type="sldImg"/>
          </p:nvPr>
        </p:nvSpPr>
        <p:spPr>
          <a:xfrm>
            <a:off x="533520" y="764280"/>
            <a:ext cx="6704640" cy="3771360"/>
          </a:xfrm>
          <a:prstGeom prst="rect">
            <a:avLst/>
          </a:prstGeom>
          <a:ln w="0">
            <a:noFill/>
          </a:ln>
        </p:spPr>
      </p:sp>
      <p:sp>
        <p:nvSpPr>
          <p:cNvPr id="57"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pPr indent="0" algn="l">
              <a:buNone/>
            </a:pPr>
            <a:r>
              <a:rPr lang="en-CA" sz="2000" b="0" u="none" strike="noStrike">
                <a:solidFill>
                  <a:srgbClr val="000000"/>
                </a:solidFill>
                <a:effectLst/>
                <a:uFillTx/>
                <a:latin typeface="Arial"/>
              </a:rPr>
              <a:t>This interface shows a zoomed out version of the Estimation and Calibration Test Model System.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PlaceHolder 1"/>
          <p:cNvSpPr>
            <a:spLocks noGrp="1" noRot="1" noChangeAspect="1"/>
          </p:cNvSpPr>
          <p:nvPr>
            <p:ph type="sldImg"/>
          </p:nvPr>
        </p:nvSpPr>
        <p:spPr>
          <a:xfrm>
            <a:off x="533520" y="764280"/>
            <a:ext cx="6704640" cy="3771360"/>
          </a:xfrm>
          <a:prstGeom prst="rect">
            <a:avLst/>
          </a:prstGeom>
          <a:ln w="0">
            <a:noFill/>
          </a:ln>
        </p:spPr>
      </p:sp>
      <p:sp>
        <p:nvSpPr>
          <p:cNvPr id="59"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pPr indent="0" algn="l">
              <a:buNone/>
            </a:pPr>
            <a:r>
              <a:rPr lang="en-CA" sz="2000" b="0" u="none" strike="noStrike">
                <a:solidFill>
                  <a:srgbClr val="000000"/>
                </a:solidFill>
                <a:effectLst/>
                <a:uFillTx/>
                <a:latin typeface="Arial"/>
              </a:rPr>
              <a:t>You can select multiple items by holding down control and dragging with the left mouse button down.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PlaceHolder 1"/>
          <p:cNvSpPr>
            <a:spLocks noGrp="1" noRot="1" noChangeAspect="1"/>
          </p:cNvSpPr>
          <p:nvPr>
            <p:ph type="sldImg"/>
          </p:nvPr>
        </p:nvSpPr>
        <p:spPr>
          <a:xfrm>
            <a:off x="533520" y="764280"/>
            <a:ext cx="6704640" cy="3771360"/>
          </a:xfrm>
          <a:prstGeom prst="rect">
            <a:avLst/>
          </a:prstGeom>
          <a:ln w="0">
            <a:noFill/>
          </a:ln>
        </p:spPr>
      </p:sp>
      <p:sp>
        <p:nvSpPr>
          <p:cNvPr id="61"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pPr indent="0" algn="l">
              <a:buNone/>
            </a:pPr>
            <a:r>
              <a:rPr lang="en-CA" sz="2000" b="0" u="none" strike="noStrike">
                <a:solidFill>
                  <a:srgbClr val="000000"/>
                </a:solidFill>
                <a:effectLst/>
                <a:uFillTx/>
                <a:latin typeface="Arial"/>
              </a:rPr>
              <a:t>In this image we see the SetParameter&lt;Single&gt; module being linked to the OutputParameter.  This is done by right clicking on the SetParameter&lt;Single&gt; and then dragging over to OutputParameter.  Because there are multiple options for where we might want to pick to hook into SetParameter&lt;Single&gt; a dialog comes up for the user to select from.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PlaceHolder 1"/>
          <p:cNvSpPr>
            <a:spLocks noGrp="1" noRot="1" noChangeAspect="1"/>
          </p:cNvSpPr>
          <p:nvPr>
            <p:ph type="sldImg"/>
          </p:nvPr>
        </p:nvSpPr>
        <p:spPr>
          <a:xfrm>
            <a:off x="533520" y="764280"/>
            <a:ext cx="6704640" cy="3771360"/>
          </a:xfrm>
          <a:prstGeom prst="rect">
            <a:avLst/>
          </a:prstGeom>
          <a:ln w="0">
            <a:noFill/>
          </a:ln>
        </p:spPr>
      </p:sp>
      <p:sp>
        <p:nvSpPr>
          <p:cNvPr id="63"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pPr indent="0" algn="l">
              <a:buNone/>
            </a:pPr>
            <a:r>
              <a:rPr lang="en-CA" sz="2000" b="0" u="none" strike="noStrike">
                <a:solidFill>
                  <a:srgbClr val="000000"/>
                </a:solidFill>
                <a:effectLst/>
                <a:uFillTx/>
                <a:latin typeface="Arial"/>
              </a:rPr>
              <a:t>Here we see a string value being assigned using XTMF2’s Parameter Scripting language.  It supports working with strings, integers, floating point, and boolean values.  Syntax is borrowed from C based languages.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PlaceHolder 1"/>
          <p:cNvSpPr>
            <a:spLocks noGrp="1" noRot="1" noChangeAspect="1"/>
          </p:cNvSpPr>
          <p:nvPr>
            <p:ph type="sldImg"/>
          </p:nvPr>
        </p:nvSpPr>
        <p:spPr>
          <a:xfrm>
            <a:off x="533520" y="764280"/>
            <a:ext cx="6704640" cy="3771360"/>
          </a:xfrm>
          <a:prstGeom prst="rect">
            <a:avLst/>
          </a:prstGeom>
          <a:ln w="0">
            <a:noFill/>
          </a:ln>
        </p:spPr>
      </p:sp>
      <p:sp>
        <p:nvSpPr>
          <p:cNvPr id="65"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pPr indent="0" algn="l">
              <a:buNone/>
            </a:pPr>
            <a:r>
              <a:rPr lang="en-CA" sz="2000" b="0" u="none" strike="noStrike">
                <a:solidFill>
                  <a:srgbClr val="000000"/>
                </a:solidFill>
                <a:effectLst/>
                <a:uFillTx/>
                <a:latin typeface="Arial"/>
              </a:rPr>
              <a:t>Scripted Parameters can be used as inputs into other scripted parameters.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PlaceHolder 1"/>
          <p:cNvSpPr>
            <a:spLocks noGrp="1" noRot="1" noChangeAspect="1"/>
          </p:cNvSpPr>
          <p:nvPr>
            <p:ph type="sldImg"/>
          </p:nvPr>
        </p:nvSpPr>
        <p:spPr>
          <a:xfrm>
            <a:off x="533520" y="764280"/>
            <a:ext cx="6704640" cy="3771360"/>
          </a:xfrm>
          <a:prstGeom prst="rect">
            <a:avLst/>
          </a:prstGeom>
          <a:ln w="0">
            <a:noFill/>
          </a:ln>
        </p:spPr>
      </p:sp>
      <p:sp>
        <p:nvSpPr>
          <p:cNvPr id="67"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pPr indent="0" algn="l">
              <a:buNone/>
            </a:pPr>
            <a:r>
              <a:rPr lang="en-CA" sz="2000" b="0" u="none" strike="noStrike">
                <a:solidFill>
                  <a:srgbClr val="000000"/>
                </a:solidFill>
                <a:effectLst/>
                <a:uFillTx/>
                <a:latin typeface="Arial"/>
              </a:rPr>
              <a:t>Scripted parameters are evaluated at runtime, allowing us to do things like store the demand for a mode to different paths depending on the current iteration.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3C294B-5A3B-4BEB-B3F7-4C5D63415E29}" type="datetime1">
              <a:rPr lang="en-CA" smtClean="0"/>
              <a:t>2026-06-03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D0A860F-2FA0-4808-9137-C1414C4D7E10}" type="slidenum">
              <a:rPr lang="en-CA" smtClean="0"/>
              <a:t>‹#›</a:t>
            </a:fld>
            <a:endParaRPr lang="en-CA" dirty="0"/>
          </a:p>
        </p:txBody>
      </p:sp>
    </p:spTree>
    <p:extLst>
      <p:ext uri="{BB962C8B-B14F-4D97-AF65-F5344CB8AC3E}">
        <p14:creationId xmlns:p14="http://schemas.microsoft.com/office/powerpoint/2010/main" val="1682845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F09E5A-577B-4415-A417-225EB08376EB}" type="datetime1">
              <a:rPr lang="en-CA" smtClean="0"/>
              <a:t>2026-06-03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D0A860F-2FA0-4808-9137-C1414C4D7E10}" type="slidenum">
              <a:rPr lang="en-CA" smtClean="0"/>
              <a:t>‹#›</a:t>
            </a:fld>
            <a:endParaRPr lang="en-CA" dirty="0"/>
          </a:p>
        </p:txBody>
      </p:sp>
    </p:spTree>
    <p:extLst>
      <p:ext uri="{BB962C8B-B14F-4D97-AF65-F5344CB8AC3E}">
        <p14:creationId xmlns:p14="http://schemas.microsoft.com/office/powerpoint/2010/main" val="246973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02607F-49CF-43D0-B6C8-9C1380C96493}" type="datetime1">
              <a:rPr lang="en-CA" smtClean="0"/>
              <a:t>2026-06-03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D0A860F-2FA0-4808-9137-C1414C4D7E10}" type="slidenum">
              <a:rPr lang="en-CA" smtClean="0"/>
              <a:t>‹#›</a:t>
            </a:fld>
            <a:endParaRPr lang="en-CA"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54572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7A4F6C-94A9-44F6-BA5D-97CA108837E6}" type="datetime1">
              <a:rPr lang="en-CA" smtClean="0"/>
              <a:t>2026-06-03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D0A860F-2FA0-4808-9137-C1414C4D7E10}" type="slidenum">
              <a:rPr lang="en-CA" smtClean="0"/>
              <a:t>‹#›</a:t>
            </a:fld>
            <a:endParaRPr lang="en-CA" dirty="0"/>
          </a:p>
        </p:txBody>
      </p:sp>
    </p:spTree>
    <p:extLst>
      <p:ext uri="{BB962C8B-B14F-4D97-AF65-F5344CB8AC3E}">
        <p14:creationId xmlns:p14="http://schemas.microsoft.com/office/powerpoint/2010/main" val="4012663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2D8EF7-D03C-43F1-B9AF-C78E63748AF2}" type="datetime1">
              <a:rPr lang="en-CA" smtClean="0"/>
              <a:t>2026-06-03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D0A860F-2FA0-4808-9137-C1414C4D7E10}" type="slidenum">
              <a:rPr lang="en-CA" smtClean="0"/>
              <a:t>‹#›</a:t>
            </a:fld>
            <a:endParaRPr lang="en-CA"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33312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676AC2-2ED3-4EC6-BBCF-7E05028DF425}" type="datetime1">
              <a:rPr lang="en-CA" smtClean="0"/>
              <a:t>2026-06-03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D0A860F-2FA0-4808-9137-C1414C4D7E10}" type="slidenum">
              <a:rPr lang="en-CA" smtClean="0"/>
              <a:t>‹#›</a:t>
            </a:fld>
            <a:endParaRPr lang="en-CA" dirty="0"/>
          </a:p>
        </p:txBody>
      </p:sp>
    </p:spTree>
    <p:extLst>
      <p:ext uri="{BB962C8B-B14F-4D97-AF65-F5344CB8AC3E}">
        <p14:creationId xmlns:p14="http://schemas.microsoft.com/office/powerpoint/2010/main" val="2329975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9323FA-7A5D-464E-9FB1-F434D17AFBB6}" type="datetime1">
              <a:rPr lang="en-CA" smtClean="0"/>
              <a:t>2026-06-03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D0A860F-2FA0-4808-9137-C1414C4D7E10}" type="slidenum">
              <a:rPr lang="en-CA" smtClean="0"/>
              <a:t>‹#›</a:t>
            </a:fld>
            <a:endParaRPr lang="en-CA" dirty="0"/>
          </a:p>
        </p:txBody>
      </p:sp>
    </p:spTree>
    <p:extLst>
      <p:ext uri="{BB962C8B-B14F-4D97-AF65-F5344CB8AC3E}">
        <p14:creationId xmlns:p14="http://schemas.microsoft.com/office/powerpoint/2010/main" val="4166001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2D51C2-181F-48CF-8FDD-7A311602D0DC}" type="datetime1">
              <a:rPr lang="en-CA" smtClean="0"/>
              <a:t>2026-06-03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D0A860F-2FA0-4808-9137-C1414C4D7E10}" type="slidenum">
              <a:rPr lang="en-CA" smtClean="0"/>
              <a:t>‹#›</a:t>
            </a:fld>
            <a:endParaRPr lang="en-CA" dirty="0"/>
          </a:p>
        </p:txBody>
      </p:sp>
    </p:spTree>
    <p:extLst>
      <p:ext uri="{BB962C8B-B14F-4D97-AF65-F5344CB8AC3E}">
        <p14:creationId xmlns:p14="http://schemas.microsoft.com/office/powerpoint/2010/main" val="1923631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609480" y="609480"/>
            <a:ext cx="6347520" cy="1320480"/>
          </a:xfrm>
          <a:prstGeom prst="rect">
            <a:avLst/>
          </a:prstGeom>
          <a:noFill/>
          <a:ln w="0">
            <a:noFill/>
          </a:ln>
        </p:spPr>
        <p:txBody>
          <a:bodyPr lIns="0" tIns="0" rIns="0" bIns="0" anchor="ctr">
            <a:spAutoFit/>
          </a:bodyPr>
          <a:lstStyle/>
          <a:p>
            <a:pPr indent="0">
              <a:buNone/>
            </a:pPr>
            <a:endParaRPr lang="en-US" sz="1800" b="0" u="none" strike="noStrike">
              <a:solidFill>
                <a:schemeClr val="dk1"/>
              </a:solidFill>
              <a:effectLst/>
              <a:uFillTx/>
              <a:latin typeface="Trebuchet MS"/>
            </a:endParaRPr>
          </a:p>
        </p:txBody>
      </p:sp>
      <p:sp>
        <p:nvSpPr>
          <p:cNvPr id="170" name="PlaceHolder 2"/>
          <p:cNvSpPr>
            <a:spLocks noGrp="1"/>
          </p:cNvSpPr>
          <p:nvPr>
            <p:ph/>
          </p:nvPr>
        </p:nvSpPr>
        <p:spPr>
          <a:xfrm>
            <a:off x="609480" y="2160720"/>
            <a:ext cx="6347520" cy="3880440"/>
          </a:xfrm>
          <a:prstGeom prst="rect">
            <a:avLst/>
          </a:prstGeom>
          <a:noFill/>
          <a:ln w="0">
            <a:noFill/>
          </a:ln>
        </p:spPr>
        <p:txBody>
          <a:bodyPr lIns="0" tIns="0" rIns="0" bIns="0" anchor="t">
            <a:normAutofit/>
          </a:bodyPr>
          <a:lstStyle/>
          <a:p>
            <a:pPr indent="0">
              <a:spcBef>
                <a:spcPts val="1417"/>
              </a:spcBef>
              <a:buNone/>
            </a:pPr>
            <a:endParaRPr lang="en-US" sz="1800" b="0" u="none" strike="noStrike">
              <a:solidFill>
                <a:schemeClr val="dk1">
                  <a:lumMod val="75000"/>
                  <a:lumOff val="25000"/>
                </a:schemeClr>
              </a:solidFill>
              <a:effectLst/>
              <a:uFillTx/>
              <a:latin typeface="Trebuchet MS"/>
            </a:endParaRPr>
          </a:p>
        </p:txBody>
      </p:sp>
      <p:sp>
        <p:nvSpPr>
          <p:cNvPr id="4" name="PlaceHolder 3"/>
          <p:cNvSpPr>
            <a:spLocks noGrp="1"/>
          </p:cNvSpPr>
          <p:nvPr>
            <p:ph type="ftr" idx="26"/>
          </p:nvPr>
        </p:nvSpPr>
        <p:spPr/>
        <p:txBody>
          <a:bodyPr/>
          <a:lstStyle/>
          <a:p>
            <a:r>
              <a:t>Footer</a:t>
            </a:r>
          </a:p>
        </p:txBody>
      </p:sp>
      <p:sp>
        <p:nvSpPr>
          <p:cNvPr id="5" name="PlaceHolder 4"/>
          <p:cNvSpPr>
            <a:spLocks noGrp="1"/>
          </p:cNvSpPr>
          <p:nvPr>
            <p:ph type="sldNum" idx="27"/>
          </p:nvPr>
        </p:nvSpPr>
        <p:spPr/>
        <p:txBody>
          <a:bodyPr/>
          <a:lstStyle/>
          <a:p>
            <a:fld id="{13ABD323-FAD1-4906-9D9D-FE8EDBAB36DC}" type="slidenum">
              <a:t>‹#›</a:t>
            </a:fld>
            <a:endParaRPr/>
          </a:p>
        </p:txBody>
      </p:sp>
      <p:sp>
        <p:nvSpPr>
          <p:cNvPr id="6" name="PlaceHolder 5"/>
          <p:cNvSpPr>
            <a:spLocks noGrp="1"/>
          </p:cNvSpPr>
          <p:nvPr>
            <p:ph type="dt" idx="25"/>
          </p:nvPr>
        </p:nvSpPr>
        <p:spPr/>
        <p:txBody>
          <a:bodyPr/>
          <a:lstStyle/>
          <a:p>
            <a:endParaRPr/>
          </a:p>
        </p:txBody>
      </p:sp>
    </p:spTree>
    <p:extLst>
      <p:ext uri="{BB962C8B-B14F-4D97-AF65-F5344CB8AC3E}">
        <p14:creationId xmlns:p14="http://schemas.microsoft.com/office/powerpoint/2010/main" val="4234895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7" name="PlaceHolder 1"/>
          <p:cNvSpPr>
            <a:spLocks noGrp="1"/>
          </p:cNvSpPr>
          <p:nvPr>
            <p:ph type="title"/>
          </p:nvPr>
        </p:nvSpPr>
        <p:spPr>
          <a:xfrm>
            <a:off x="457172" y="538666"/>
            <a:ext cx="8228763" cy="614142"/>
          </a:xfrm>
          <a:prstGeom prst="rect">
            <a:avLst/>
          </a:prstGeom>
          <a:noFill/>
          <a:ln w="0">
            <a:noFill/>
          </a:ln>
        </p:spPr>
        <p:txBody>
          <a:bodyPr lIns="0" tIns="0" rIns="0" bIns="0" anchor="ctr">
            <a:spAutoFit/>
          </a:bodyPr>
          <a:lstStyle>
            <a:lvl1pPr indent="0" algn="ctr">
              <a:buNone/>
              <a:defRPr/>
            </a:lvl1pPr>
          </a:lstStyle>
          <a:p>
            <a:pPr indent="0" algn="ctr">
              <a:buNone/>
            </a:pPr>
            <a:endParaRPr lang="en-CA" sz="3991" b="0" u="none" strike="noStrike">
              <a:solidFill>
                <a:srgbClr val="000000"/>
              </a:solidFill>
              <a:effectLst/>
              <a:uFillTx/>
              <a:latin typeface="Arial"/>
            </a:endParaRPr>
          </a:p>
        </p:txBody>
      </p:sp>
      <p:sp>
        <p:nvSpPr>
          <p:cNvPr id="8" name="PlaceHolder 2"/>
          <p:cNvSpPr>
            <a:spLocks noGrp="1"/>
          </p:cNvSpPr>
          <p:nvPr>
            <p:ph/>
          </p:nvPr>
        </p:nvSpPr>
        <p:spPr>
          <a:xfrm>
            <a:off x="457172" y="1604399"/>
            <a:ext cx="8228763" cy="3976819"/>
          </a:xfrm>
          <a:prstGeom prst="rect">
            <a:avLst/>
          </a:prstGeom>
          <a:noFill/>
          <a:ln w="0">
            <a:noFill/>
          </a:ln>
        </p:spPr>
        <p:txBody>
          <a:bodyPr lIns="0" tIns="0" rIns="0" bIns="0" anchor="t">
            <a:normAutofit/>
          </a:bodyPr>
          <a:lstStyle>
            <a:lvl1pPr indent="0" algn="l">
              <a:spcBef>
                <a:spcPts val="1285"/>
              </a:spcBef>
              <a:buNone/>
              <a:defRPr/>
            </a:lvl1pPr>
          </a:lstStyle>
          <a:p>
            <a:pPr indent="0" algn="l">
              <a:spcBef>
                <a:spcPts val="1417"/>
              </a:spcBef>
              <a:buNone/>
            </a:pPr>
            <a:endParaRPr lang="en-CA" sz="2903" b="0" u="none" strike="noStrike">
              <a:solidFill>
                <a:srgbClr val="000000"/>
              </a:solidFill>
              <a:effectLst/>
              <a:uFillTx/>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8E697845-45C2-4BD7-80BD-99B3197F9658}" type="slidenum">
              <a:t>‹#›</a:t>
            </a:fld>
            <a:endParaRPr/>
          </a:p>
        </p:txBody>
      </p:sp>
      <p:sp>
        <p:nvSpPr>
          <p:cNvPr id="6" name="PlaceHolder 5"/>
          <p:cNvSpPr>
            <a:spLocks noGrp="1"/>
          </p:cNvSpPr>
          <p:nvPr>
            <p:ph type="dt" idx="1"/>
          </p:nvPr>
        </p:nvSpPr>
        <p:spPr/>
        <p:txBody>
          <a:bodyPr/>
          <a:lstStyle/>
          <a:p>
            <a:endParaRPr/>
          </a:p>
        </p:txBody>
      </p:sp>
    </p:spTree>
    <p:extLst>
      <p:ext uri="{BB962C8B-B14F-4D97-AF65-F5344CB8AC3E}">
        <p14:creationId xmlns:p14="http://schemas.microsoft.com/office/powerpoint/2010/main" val="59202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ED33DF-4F7C-4AEE-BA77-2A4B60791E1E}" type="datetime1">
              <a:rPr lang="en-CA" smtClean="0"/>
              <a:t>2026-06-03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D0A860F-2FA0-4808-9137-C1414C4D7E10}" type="slidenum">
              <a:rPr lang="en-CA" smtClean="0"/>
              <a:t>‹#›</a:t>
            </a:fld>
            <a:endParaRPr lang="en-CA" dirty="0"/>
          </a:p>
        </p:txBody>
      </p:sp>
    </p:spTree>
    <p:extLst>
      <p:ext uri="{BB962C8B-B14F-4D97-AF65-F5344CB8AC3E}">
        <p14:creationId xmlns:p14="http://schemas.microsoft.com/office/powerpoint/2010/main" val="753485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8AAD23-610E-436C-B007-88A2DE870367}" type="datetime1">
              <a:rPr lang="en-CA" smtClean="0"/>
              <a:t>2026-06-03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D0A860F-2FA0-4808-9137-C1414C4D7E10}" type="slidenum">
              <a:rPr lang="en-CA" smtClean="0"/>
              <a:t>‹#›</a:t>
            </a:fld>
            <a:endParaRPr lang="en-CA" dirty="0"/>
          </a:p>
        </p:txBody>
      </p:sp>
    </p:spTree>
    <p:extLst>
      <p:ext uri="{BB962C8B-B14F-4D97-AF65-F5344CB8AC3E}">
        <p14:creationId xmlns:p14="http://schemas.microsoft.com/office/powerpoint/2010/main" val="1690767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A9C742-24E6-4E5D-BA7A-4663D4740985}" type="datetime1">
              <a:rPr lang="en-CA" smtClean="0"/>
              <a:t>2026-06-03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D0A860F-2FA0-4808-9137-C1414C4D7E10}" type="slidenum">
              <a:rPr lang="en-CA" smtClean="0"/>
              <a:t>‹#›</a:t>
            </a:fld>
            <a:endParaRPr lang="en-CA" dirty="0"/>
          </a:p>
        </p:txBody>
      </p:sp>
    </p:spTree>
    <p:extLst>
      <p:ext uri="{BB962C8B-B14F-4D97-AF65-F5344CB8AC3E}">
        <p14:creationId xmlns:p14="http://schemas.microsoft.com/office/powerpoint/2010/main" val="2874645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66FC98-11BF-4E1C-8342-9F4A3EC44B3F}" type="datetime1">
              <a:rPr lang="en-CA" smtClean="0"/>
              <a:t>2026-06-03</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8D0A860F-2FA0-4808-9137-C1414C4D7E10}" type="slidenum">
              <a:rPr lang="en-CA" smtClean="0"/>
              <a:t>‹#›</a:t>
            </a:fld>
            <a:endParaRPr lang="en-CA" dirty="0"/>
          </a:p>
        </p:txBody>
      </p:sp>
    </p:spTree>
    <p:extLst>
      <p:ext uri="{BB962C8B-B14F-4D97-AF65-F5344CB8AC3E}">
        <p14:creationId xmlns:p14="http://schemas.microsoft.com/office/powerpoint/2010/main" val="3071322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E5660F-3FBF-4BA4-95BC-6479EAFC6307}" type="datetime1">
              <a:rPr lang="en-CA" smtClean="0"/>
              <a:t>2026-06-03</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8D0A860F-2FA0-4808-9137-C1414C4D7E10}" type="slidenum">
              <a:rPr lang="en-CA" smtClean="0"/>
              <a:t>‹#›</a:t>
            </a:fld>
            <a:endParaRPr lang="en-CA" dirty="0"/>
          </a:p>
        </p:txBody>
      </p:sp>
    </p:spTree>
    <p:extLst>
      <p:ext uri="{BB962C8B-B14F-4D97-AF65-F5344CB8AC3E}">
        <p14:creationId xmlns:p14="http://schemas.microsoft.com/office/powerpoint/2010/main" val="3519951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849846-8BDE-4D2C-A310-F7B621BDE5C8}" type="datetime1">
              <a:rPr lang="en-CA" smtClean="0"/>
              <a:t>2026-06-03</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8D0A860F-2FA0-4808-9137-C1414C4D7E10}" type="slidenum">
              <a:rPr lang="en-CA" smtClean="0"/>
              <a:t>‹#›</a:t>
            </a:fld>
            <a:endParaRPr lang="en-CA" dirty="0"/>
          </a:p>
        </p:txBody>
      </p:sp>
    </p:spTree>
    <p:extLst>
      <p:ext uri="{BB962C8B-B14F-4D97-AF65-F5344CB8AC3E}">
        <p14:creationId xmlns:p14="http://schemas.microsoft.com/office/powerpoint/2010/main" val="3598432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8655CBF-8AC4-4C31-8B2D-5C5ED784FE12}" type="datetime1">
              <a:rPr lang="en-CA" smtClean="0"/>
              <a:t>2026-06-03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D0A860F-2FA0-4808-9137-C1414C4D7E10}" type="slidenum">
              <a:rPr lang="en-CA" smtClean="0"/>
              <a:t>‹#›</a:t>
            </a:fld>
            <a:endParaRPr lang="en-CA" dirty="0"/>
          </a:p>
        </p:txBody>
      </p:sp>
    </p:spTree>
    <p:extLst>
      <p:ext uri="{BB962C8B-B14F-4D97-AF65-F5344CB8AC3E}">
        <p14:creationId xmlns:p14="http://schemas.microsoft.com/office/powerpoint/2010/main" val="1970105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0D71C3-BE3C-4E9F-AC92-E26D0AC275CC}" type="datetime1">
              <a:rPr lang="en-CA" smtClean="0"/>
              <a:t>2026-06-03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D0A860F-2FA0-4808-9137-C1414C4D7E10}" type="slidenum">
              <a:rPr lang="en-CA" smtClean="0"/>
              <a:t>‹#›</a:t>
            </a:fld>
            <a:endParaRPr lang="en-CA" dirty="0"/>
          </a:p>
        </p:txBody>
      </p:sp>
    </p:spTree>
    <p:extLst>
      <p:ext uri="{BB962C8B-B14F-4D97-AF65-F5344CB8AC3E}">
        <p14:creationId xmlns:p14="http://schemas.microsoft.com/office/powerpoint/2010/main" val="642508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CE6EC3-9329-4462-B49F-8476A07AE908}" type="datetime1">
              <a:rPr lang="en-CA" smtClean="0"/>
              <a:t>2026-06-03</a:t>
            </a:fld>
            <a:endParaRPr lang="en-CA"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D0A860F-2FA0-4808-9137-C1414C4D7E10}" type="slidenum">
              <a:rPr lang="en-CA" smtClean="0"/>
              <a:t>‹#›</a:t>
            </a:fld>
            <a:endParaRPr lang="en-CA" dirty="0"/>
          </a:p>
        </p:txBody>
      </p:sp>
    </p:spTree>
    <p:extLst>
      <p:ext uri="{BB962C8B-B14F-4D97-AF65-F5344CB8AC3E}">
        <p14:creationId xmlns:p14="http://schemas.microsoft.com/office/powerpoint/2010/main" val="3376374042"/>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8932" y="3429000"/>
            <a:ext cx="7043184" cy="1234727"/>
          </a:xfrm>
        </p:spPr>
        <p:txBody>
          <a:bodyPr/>
          <a:lstStyle/>
          <a:p>
            <a:pPr algn="ctr"/>
            <a:r>
              <a:rPr lang="en-US" dirty="0"/>
              <a:t>Technical Advisory Committee Meeting</a:t>
            </a:r>
            <a:endParaRPr lang="en-CA" dirty="0"/>
          </a:p>
        </p:txBody>
      </p:sp>
      <p:sp>
        <p:nvSpPr>
          <p:cNvPr id="3" name="Subtitle 2"/>
          <p:cNvSpPr>
            <a:spLocks noGrp="1"/>
          </p:cNvSpPr>
          <p:nvPr>
            <p:ph type="subTitle" idx="1"/>
          </p:nvPr>
        </p:nvSpPr>
        <p:spPr>
          <a:xfrm>
            <a:off x="1130300" y="4942795"/>
            <a:ext cx="5825202" cy="822674"/>
          </a:xfrm>
        </p:spPr>
        <p:txBody>
          <a:bodyPr/>
          <a:lstStyle/>
          <a:p>
            <a:pPr algn="ctr"/>
            <a:r>
              <a:rPr lang="en-CA" dirty="0"/>
              <a:t> June 3, 2026</a:t>
            </a:r>
          </a:p>
          <a:p>
            <a:pPr algn="ctr"/>
            <a:endParaRPr lang="en-CA" dirty="0"/>
          </a:p>
        </p:txBody>
      </p:sp>
      <p:sp>
        <p:nvSpPr>
          <p:cNvPr id="5" name="Slide Number Placeholder 4"/>
          <p:cNvSpPr>
            <a:spLocks noGrp="1"/>
          </p:cNvSpPr>
          <p:nvPr>
            <p:ph type="sldNum" sz="quarter" idx="12"/>
          </p:nvPr>
        </p:nvSpPr>
        <p:spPr/>
        <p:txBody>
          <a:bodyPr/>
          <a:lstStyle/>
          <a:p>
            <a:fld id="{8D0A860F-2FA0-4808-9137-C1414C4D7E10}" type="slidenum">
              <a:rPr lang="en-CA" smtClean="0"/>
              <a:t>1</a:t>
            </a:fld>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8836" y="1166606"/>
            <a:ext cx="4848129" cy="1442895"/>
          </a:xfrm>
          <a:prstGeom prst="rect">
            <a:avLst/>
          </a:prstGeom>
        </p:spPr>
      </p:pic>
    </p:spTree>
    <p:extLst>
      <p:ext uri="{BB962C8B-B14F-4D97-AF65-F5344CB8AC3E}">
        <p14:creationId xmlns:p14="http://schemas.microsoft.com/office/powerpoint/2010/main" val="1621672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laceHolder 1"/>
          <p:cNvSpPr>
            <a:spLocks noGrp="1"/>
          </p:cNvSpPr>
          <p:nvPr>
            <p:ph type="title"/>
          </p:nvPr>
        </p:nvSpPr>
        <p:spPr>
          <a:xfrm>
            <a:off x="457172" y="1184415"/>
            <a:ext cx="8228763" cy="614142"/>
          </a:xfrm>
          <a:prstGeom prst="rect">
            <a:avLst/>
          </a:prstGeom>
          <a:noFill/>
          <a:ln w="0">
            <a:noFill/>
          </a:ln>
        </p:spPr>
        <p:txBody>
          <a:bodyPr vert="horz" lIns="0" tIns="0" rIns="0" bIns="0" rtlCol="0" anchor="ctr">
            <a:spAutoFit/>
          </a:bodyPr>
          <a:lstStyle/>
          <a:p>
            <a:r>
              <a:rPr lang="en-CA" sz="3991">
                <a:solidFill>
                  <a:srgbClr val="000000"/>
                </a:solidFill>
                <a:latin typeface="Arial"/>
              </a:rPr>
              <a:t>XTMF2 – Model System Selection</a:t>
            </a:r>
          </a:p>
        </p:txBody>
      </p:sp>
      <p:pic>
        <p:nvPicPr>
          <p:cNvPr id="22" name="Picture 21"/>
          <p:cNvPicPr/>
          <p:nvPr/>
        </p:nvPicPr>
        <p:blipFill>
          <a:blip r:embed="rId3"/>
          <a:stretch/>
        </p:blipFill>
        <p:spPr>
          <a:xfrm>
            <a:off x="1469481" y="1963842"/>
            <a:ext cx="6367748" cy="3628310"/>
          </a:xfrm>
          <a:prstGeom prst="rect">
            <a:avLst/>
          </a:prstGeom>
          <a:noFill/>
          <a:ln w="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laceHolder 1"/>
          <p:cNvSpPr>
            <a:spLocks noGrp="1"/>
          </p:cNvSpPr>
          <p:nvPr>
            <p:ph type="title"/>
          </p:nvPr>
        </p:nvSpPr>
        <p:spPr>
          <a:xfrm>
            <a:off x="457172" y="1184415"/>
            <a:ext cx="8228763" cy="614142"/>
          </a:xfrm>
          <a:prstGeom prst="rect">
            <a:avLst/>
          </a:prstGeom>
          <a:noFill/>
          <a:ln w="0">
            <a:noFill/>
          </a:ln>
        </p:spPr>
        <p:txBody>
          <a:bodyPr vert="horz" lIns="0" tIns="0" rIns="0" bIns="0" rtlCol="0" anchor="ctr">
            <a:spAutoFit/>
          </a:bodyPr>
          <a:lstStyle/>
          <a:p>
            <a:r>
              <a:rPr lang="en-CA" sz="3991">
                <a:solidFill>
                  <a:srgbClr val="000000"/>
                </a:solidFill>
                <a:latin typeface="Arial"/>
              </a:rPr>
              <a:t>XTMF2 – Model System Editor</a:t>
            </a:r>
          </a:p>
        </p:txBody>
      </p:sp>
      <p:pic>
        <p:nvPicPr>
          <p:cNvPr id="24" name="Picture 23"/>
          <p:cNvPicPr/>
          <p:nvPr/>
        </p:nvPicPr>
        <p:blipFill>
          <a:blip r:embed="rId3"/>
          <a:stretch/>
        </p:blipFill>
        <p:spPr>
          <a:xfrm>
            <a:off x="1563201" y="1750931"/>
            <a:ext cx="6017032" cy="3677946"/>
          </a:xfrm>
          <a:prstGeom prst="rect">
            <a:avLst/>
          </a:prstGeom>
          <a:noFill/>
          <a:ln w="0">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laceHolder 1"/>
          <p:cNvSpPr>
            <a:spLocks noGrp="1"/>
          </p:cNvSpPr>
          <p:nvPr>
            <p:ph type="title"/>
          </p:nvPr>
        </p:nvSpPr>
        <p:spPr>
          <a:xfrm>
            <a:off x="457172" y="1184415"/>
            <a:ext cx="8228763" cy="614142"/>
          </a:xfrm>
          <a:prstGeom prst="rect">
            <a:avLst/>
          </a:prstGeom>
          <a:noFill/>
          <a:ln w="0">
            <a:noFill/>
          </a:ln>
        </p:spPr>
        <p:txBody>
          <a:bodyPr vert="horz" lIns="0" tIns="0" rIns="0" bIns="0" rtlCol="0" anchor="ctr">
            <a:spAutoFit/>
          </a:bodyPr>
          <a:lstStyle/>
          <a:p>
            <a:r>
              <a:rPr lang="en-CA" sz="3991">
                <a:solidFill>
                  <a:srgbClr val="000000"/>
                </a:solidFill>
                <a:latin typeface="Arial"/>
              </a:rPr>
              <a:t>XTMF2 – Selecting Multiple Nodes</a:t>
            </a:r>
          </a:p>
        </p:txBody>
      </p:sp>
      <p:pic>
        <p:nvPicPr>
          <p:cNvPr id="26" name="Picture 25"/>
          <p:cNvPicPr/>
          <p:nvPr/>
        </p:nvPicPr>
        <p:blipFill>
          <a:blip r:embed="rId3"/>
          <a:stretch/>
        </p:blipFill>
        <p:spPr>
          <a:xfrm>
            <a:off x="1306205" y="1853141"/>
            <a:ext cx="6059484" cy="3575735"/>
          </a:xfrm>
          <a:prstGeom prst="rect">
            <a:avLst/>
          </a:prstGeom>
          <a:noFill/>
          <a:ln w="0">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laceHolder 1"/>
          <p:cNvSpPr>
            <a:spLocks noGrp="1"/>
          </p:cNvSpPr>
          <p:nvPr>
            <p:ph type="title"/>
          </p:nvPr>
        </p:nvSpPr>
        <p:spPr>
          <a:xfrm>
            <a:off x="457172" y="1184415"/>
            <a:ext cx="8228763" cy="614142"/>
          </a:xfrm>
          <a:prstGeom prst="rect">
            <a:avLst/>
          </a:prstGeom>
          <a:noFill/>
          <a:ln w="0">
            <a:noFill/>
          </a:ln>
        </p:spPr>
        <p:txBody>
          <a:bodyPr vert="horz" lIns="0" tIns="0" rIns="0" bIns="0" rtlCol="0" anchor="ctr">
            <a:spAutoFit/>
          </a:bodyPr>
          <a:lstStyle/>
          <a:p>
            <a:r>
              <a:rPr lang="en-CA" sz="3991">
                <a:solidFill>
                  <a:srgbClr val="000000"/>
                </a:solidFill>
                <a:latin typeface="Arial"/>
              </a:rPr>
              <a:t>XTMF2 – Linking Nodes</a:t>
            </a:r>
          </a:p>
        </p:txBody>
      </p:sp>
      <p:pic>
        <p:nvPicPr>
          <p:cNvPr id="28" name="Picture 27"/>
          <p:cNvPicPr/>
          <p:nvPr/>
        </p:nvPicPr>
        <p:blipFill>
          <a:blip r:embed="rId3"/>
          <a:stretch/>
        </p:blipFill>
        <p:spPr>
          <a:xfrm>
            <a:off x="163276" y="1940004"/>
            <a:ext cx="5638559" cy="3488873"/>
          </a:xfrm>
          <a:prstGeom prst="rect">
            <a:avLst/>
          </a:prstGeom>
          <a:noFill/>
          <a:ln w="0">
            <a:noFill/>
          </a:ln>
        </p:spPr>
      </p:pic>
      <p:pic>
        <p:nvPicPr>
          <p:cNvPr id="29" name="Picture 28"/>
          <p:cNvPicPr/>
          <p:nvPr/>
        </p:nvPicPr>
        <p:blipFill>
          <a:blip r:embed="rId4"/>
          <a:stretch/>
        </p:blipFill>
        <p:spPr>
          <a:xfrm>
            <a:off x="5801835" y="2170549"/>
            <a:ext cx="3279880" cy="2768501"/>
          </a:xfrm>
          <a:prstGeom prst="rect">
            <a:avLst/>
          </a:prstGeom>
          <a:noFill/>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laceHolder 1"/>
          <p:cNvSpPr>
            <a:spLocks noGrp="1"/>
          </p:cNvSpPr>
          <p:nvPr>
            <p:ph type="title"/>
          </p:nvPr>
        </p:nvSpPr>
        <p:spPr>
          <a:xfrm>
            <a:off x="457172" y="1184415"/>
            <a:ext cx="8228763" cy="614142"/>
          </a:xfrm>
          <a:prstGeom prst="rect">
            <a:avLst/>
          </a:prstGeom>
          <a:noFill/>
          <a:ln w="0">
            <a:noFill/>
          </a:ln>
        </p:spPr>
        <p:txBody>
          <a:bodyPr vert="horz" lIns="0" tIns="0" rIns="0" bIns="0" rtlCol="0" anchor="ctr">
            <a:spAutoFit/>
          </a:bodyPr>
          <a:lstStyle/>
          <a:p>
            <a:r>
              <a:rPr lang="en-CA" sz="3991">
                <a:solidFill>
                  <a:srgbClr val="000000"/>
                </a:solidFill>
                <a:latin typeface="Arial"/>
                <a:ea typeface="Noto Sans CJK SC"/>
              </a:rPr>
              <a:t>XTMF2 – </a:t>
            </a:r>
            <a:r>
              <a:rPr lang="en-CA" sz="3991">
                <a:solidFill>
                  <a:srgbClr val="000000"/>
                </a:solidFill>
                <a:latin typeface="Arial"/>
              </a:rPr>
              <a:t>Parameter Scripting</a:t>
            </a:r>
          </a:p>
        </p:txBody>
      </p:sp>
      <p:pic>
        <p:nvPicPr>
          <p:cNvPr id="31" name="Picture 30"/>
          <p:cNvPicPr/>
          <p:nvPr/>
        </p:nvPicPr>
        <p:blipFill>
          <a:blip r:embed="rId3"/>
          <a:srcRect l="44469" t="27843" r="21155" b="51264"/>
          <a:stretch/>
        </p:blipFill>
        <p:spPr>
          <a:xfrm>
            <a:off x="2285859" y="2326640"/>
            <a:ext cx="4599147" cy="2122256"/>
          </a:xfrm>
          <a:prstGeom prst="rect">
            <a:avLst/>
          </a:prstGeom>
          <a:noFill/>
          <a:ln w="0">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laceHolder 1"/>
          <p:cNvSpPr>
            <a:spLocks noGrp="1"/>
          </p:cNvSpPr>
          <p:nvPr>
            <p:ph type="title"/>
          </p:nvPr>
        </p:nvSpPr>
        <p:spPr>
          <a:xfrm>
            <a:off x="457172" y="1184415"/>
            <a:ext cx="8228763" cy="614142"/>
          </a:xfrm>
          <a:prstGeom prst="rect">
            <a:avLst/>
          </a:prstGeom>
          <a:noFill/>
          <a:ln w="0">
            <a:noFill/>
          </a:ln>
        </p:spPr>
        <p:txBody>
          <a:bodyPr vert="horz" lIns="0" tIns="0" rIns="0" bIns="0" rtlCol="0" anchor="ctr">
            <a:spAutoFit/>
          </a:bodyPr>
          <a:lstStyle/>
          <a:p>
            <a:r>
              <a:rPr lang="en-CA" sz="3991">
                <a:solidFill>
                  <a:srgbClr val="000000"/>
                </a:solidFill>
                <a:latin typeface="Arial"/>
              </a:rPr>
              <a:t>XTMF2 – Scripting Parameters</a:t>
            </a:r>
          </a:p>
        </p:txBody>
      </p:sp>
      <p:pic>
        <p:nvPicPr>
          <p:cNvPr id="33" name="Picture 32"/>
          <p:cNvPicPr/>
          <p:nvPr/>
        </p:nvPicPr>
        <p:blipFill>
          <a:blip r:embed="rId2"/>
          <a:stretch/>
        </p:blipFill>
        <p:spPr>
          <a:xfrm>
            <a:off x="297162" y="1673538"/>
            <a:ext cx="6461795" cy="3592063"/>
          </a:xfrm>
          <a:prstGeom prst="rect">
            <a:avLst/>
          </a:prstGeom>
          <a:noFill/>
          <a:ln w="0">
            <a:noFill/>
          </a:ln>
        </p:spPr>
      </p:pic>
      <p:pic>
        <p:nvPicPr>
          <p:cNvPr id="34" name="Picture 33"/>
          <p:cNvPicPr/>
          <p:nvPr/>
        </p:nvPicPr>
        <p:blipFill>
          <a:blip r:embed="rId3"/>
          <a:stretch/>
        </p:blipFill>
        <p:spPr>
          <a:xfrm>
            <a:off x="6531024" y="2489916"/>
            <a:ext cx="1974002" cy="2040618"/>
          </a:xfrm>
          <a:prstGeom prst="rect">
            <a:avLst/>
          </a:prstGeom>
          <a:noFill/>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PlaceHolder 1"/>
          <p:cNvSpPr>
            <a:spLocks noGrp="1"/>
          </p:cNvSpPr>
          <p:nvPr>
            <p:ph type="title"/>
          </p:nvPr>
        </p:nvSpPr>
        <p:spPr>
          <a:xfrm>
            <a:off x="457172" y="1184415"/>
            <a:ext cx="8228763" cy="614142"/>
          </a:xfrm>
          <a:prstGeom prst="rect">
            <a:avLst/>
          </a:prstGeom>
          <a:noFill/>
          <a:ln w="0">
            <a:noFill/>
          </a:ln>
        </p:spPr>
        <p:txBody>
          <a:bodyPr vert="horz" lIns="0" tIns="0" rIns="0" bIns="0" rtlCol="0" anchor="ctr">
            <a:spAutoFit/>
          </a:bodyPr>
          <a:lstStyle/>
          <a:p>
            <a:r>
              <a:rPr lang="en-CA" sz="3991">
                <a:solidFill>
                  <a:srgbClr val="000000"/>
                </a:solidFill>
                <a:latin typeface="Arial"/>
              </a:rPr>
              <a:t>XTMF2 – Scripting Parameters</a:t>
            </a:r>
          </a:p>
        </p:txBody>
      </p:sp>
      <p:pic>
        <p:nvPicPr>
          <p:cNvPr id="36" name="Picture 35"/>
          <p:cNvPicPr/>
          <p:nvPr/>
        </p:nvPicPr>
        <p:blipFill>
          <a:blip r:embed="rId3"/>
          <a:stretch/>
        </p:blipFill>
        <p:spPr>
          <a:xfrm>
            <a:off x="1142929" y="2000089"/>
            <a:ext cx="6859861" cy="3813465"/>
          </a:xfrm>
          <a:prstGeom prst="rect">
            <a:avLst/>
          </a:prstGeom>
          <a:noFill/>
          <a:ln w="0">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PlaceHolder 1"/>
          <p:cNvSpPr>
            <a:spLocks noGrp="1"/>
          </p:cNvSpPr>
          <p:nvPr>
            <p:ph type="title"/>
          </p:nvPr>
        </p:nvSpPr>
        <p:spPr>
          <a:xfrm>
            <a:off x="457172" y="1184415"/>
            <a:ext cx="8228763" cy="614142"/>
          </a:xfrm>
          <a:prstGeom prst="rect">
            <a:avLst/>
          </a:prstGeom>
          <a:noFill/>
          <a:ln w="0">
            <a:noFill/>
          </a:ln>
        </p:spPr>
        <p:txBody>
          <a:bodyPr vert="horz" lIns="0" tIns="0" rIns="0" bIns="0" rtlCol="0" anchor="ctr">
            <a:spAutoFit/>
          </a:bodyPr>
          <a:lstStyle/>
          <a:p>
            <a:r>
              <a:rPr lang="en-CA" sz="3991">
                <a:solidFill>
                  <a:srgbClr val="000000"/>
                </a:solidFill>
                <a:latin typeface="Arial"/>
                <a:ea typeface="Noto Sans CJK SC"/>
              </a:rPr>
              <a:t>XTMF2 - Scripting Parameters</a:t>
            </a:r>
            <a:endParaRPr lang="en-CA" sz="3991">
              <a:solidFill>
                <a:srgbClr val="000000"/>
              </a:solidFill>
              <a:latin typeface="Arial"/>
            </a:endParaRPr>
          </a:p>
        </p:txBody>
      </p:sp>
      <p:pic>
        <p:nvPicPr>
          <p:cNvPr id="38" name="Picture 37"/>
          <p:cNvPicPr/>
          <p:nvPr/>
        </p:nvPicPr>
        <p:blipFill>
          <a:blip r:embed="rId3"/>
          <a:stretch/>
        </p:blipFill>
        <p:spPr>
          <a:xfrm>
            <a:off x="1527280" y="1749951"/>
            <a:ext cx="6473224" cy="4005477"/>
          </a:xfrm>
          <a:prstGeom prst="rect">
            <a:avLst/>
          </a:prstGeom>
          <a:noFill/>
          <a:ln w="0">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PlaceHolder 1"/>
          <p:cNvSpPr>
            <a:spLocks noGrp="1"/>
          </p:cNvSpPr>
          <p:nvPr>
            <p:ph type="title"/>
          </p:nvPr>
        </p:nvSpPr>
        <p:spPr>
          <a:xfrm>
            <a:off x="457172" y="1184415"/>
            <a:ext cx="8228763" cy="614142"/>
          </a:xfrm>
          <a:prstGeom prst="rect">
            <a:avLst/>
          </a:prstGeom>
          <a:noFill/>
          <a:ln w="0">
            <a:noFill/>
          </a:ln>
        </p:spPr>
        <p:txBody>
          <a:bodyPr vert="horz" lIns="0" tIns="0" rIns="0" bIns="0" rtlCol="0" anchor="ctr">
            <a:spAutoFit/>
          </a:bodyPr>
          <a:lstStyle/>
          <a:p>
            <a:r>
              <a:rPr lang="en-CA" sz="3991">
                <a:solidFill>
                  <a:srgbClr val="000000"/>
                </a:solidFill>
                <a:latin typeface="Arial"/>
              </a:rPr>
              <a:t>XTMF2 – Estimation Setup</a:t>
            </a:r>
          </a:p>
        </p:txBody>
      </p:sp>
      <p:pic>
        <p:nvPicPr>
          <p:cNvPr id="40" name="Picture 39"/>
          <p:cNvPicPr/>
          <p:nvPr/>
        </p:nvPicPr>
        <p:blipFill>
          <a:blip r:embed="rId2"/>
          <a:stretch/>
        </p:blipFill>
        <p:spPr>
          <a:xfrm>
            <a:off x="2449134" y="1984741"/>
            <a:ext cx="4408441" cy="3350415"/>
          </a:xfrm>
          <a:prstGeom prst="rect">
            <a:avLst/>
          </a:prstGeom>
          <a:noFill/>
          <a:ln w="0">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p:cNvSpPr>
          <p:nvPr>
            <p:ph type="title"/>
          </p:nvPr>
        </p:nvSpPr>
        <p:spPr>
          <a:xfrm>
            <a:off x="457172" y="1184415"/>
            <a:ext cx="8228763" cy="614142"/>
          </a:xfrm>
          <a:prstGeom prst="rect">
            <a:avLst/>
          </a:prstGeom>
          <a:noFill/>
          <a:ln w="0">
            <a:noFill/>
          </a:ln>
        </p:spPr>
        <p:txBody>
          <a:bodyPr vert="horz" lIns="0" tIns="0" rIns="0" bIns="0" rtlCol="0" anchor="ctr">
            <a:spAutoFit/>
          </a:bodyPr>
          <a:lstStyle/>
          <a:p>
            <a:r>
              <a:rPr lang="en-CA" sz="3991">
                <a:solidFill>
                  <a:srgbClr val="000000"/>
                </a:solidFill>
                <a:latin typeface="Arial"/>
              </a:rPr>
              <a:t>XTMF2 – Estimation Parameters</a:t>
            </a:r>
          </a:p>
        </p:txBody>
      </p:sp>
      <p:pic>
        <p:nvPicPr>
          <p:cNvPr id="42" name="Picture 41"/>
          <p:cNvPicPr/>
          <p:nvPr/>
        </p:nvPicPr>
        <p:blipFill>
          <a:blip r:embed="rId2"/>
          <a:stretch/>
        </p:blipFill>
        <p:spPr>
          <a:xfrm>
            <a:off x="2901081" y="1673538"/>
            <a:ext cx="3303392" cy="3755339"/>
          </a:xfrm>
          <a:prstGeom prst="rect">
            <a:avLst/>
          </a:prstGeom>
          <a:noFill/>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70" y="355196"/>
            <a:ext cx="6347713" cy="1320800"/>
          </a:xfrm>
        </p:spPr>
        <p:txBody>
          <a:bodyPr/>
          <a:lstStyle/>
          <a:p>
            <a:r>
              <a:rPr lang="en-CA" dirty="0"/>
              <a:t>Agenda</a:t>
            </a:r>
          </a:p>
        </p:txBody>
      </p:sp>
      <p:sp>
        <p:nvSpPr>
          <p:cNvPr id="3" name="Content Placeholder 2"/>
          <p:cNvSpPr>
            <a:spLocks noGrp="1"/>
          </p:cNvSpPr>
          <p:nvPr>
            <p:ph idx="1"/>
          </p:nvPr>
        </p:nvSpPr>
        <p:spPr>
          <a:xfrm>
            <a:off x="278674" y="1374359"/>
            <a:ext cx="4232366" cy="4730492"/>
          </a:xfrm>
        </p:spPr>
        <p:txBody>
          <a:bodyPr>
            <a:normAutofit fontScale="92500" lnSpcReduction="20000"/>
          </a:bodyPr>
          <a:lstStyle/>
          <a:p>
            <a:pPr marL="514350" indent="-514350">
              <a:lnSpc>
                <a:spcPct val="120000"/>
              </a:lnSpc>
              <a:spcBef>
                <a:spcPts val="0"/>
              </a:spcBef>
              <a:buAutoNum type="arabicParenR"/>
            </a:pPr>
            <a:r>
              <a:rPr lang="en-CA" sz="3400" dirty="0">
                <a:latin typeface="Arial" panose="020B0604020202020204" pitchFamily="34" charset="0"/>
                <a:cs typeface="Arial" panose="020B0604020202020204" pitchFamily="34" charset="0"/>
              </a:rPr>
              <a:t> </a:t>
            </a:r>
            <a:r>
              <a:rPr lang="en-CA" sz="3400" dirty="0">
                <a:solidFill>
                  <a:schemeClr val="accent2">
                    <a:lumMod val="75000"/>
                  </a:schemeClr>
                </a:solidFill>
                <a:latin typeface="Arial" panose="020B0604020202020204" pitchFamily="34" charset="0"/>
                <a:cs typeface="Arial" panose="020B0604020202020204" pitchFamily="34" charset="0"/>
              </a:rPr>
              <a:t>Workplan Updates:</a:t>
            </a:r>
          </a:p>
          <a:p>
            <a:pPr marL="914400" lvl="1" indent="-514350">
              <a:lnSpc>
                <a:spcPct val="120000"/>
              </a:lnSpc>
              <a:spcBef>
                <a:spcPts val="0"/>
              </a:spcBef>
              <a:buFont typeface="+mj-lt"/>
              <a:buAutoNum type="alphaLcParenR"/>
            </a:pPr>
            <a:r>
              <a:rPr lang="en-CA" sz="3200" dirty="0">
                <a:solidFill>
                  <a:schemeClr val="accent2">
                    <a:lumMod val="75000"/>
                  </a:schemeClr>
                </a:solidFill>
                <a:latin typeface="Arial" panose="020B0604020202020204" pitchFamily="34" charset="0"/>
                <a:cs typeface="Arial" panose="020B0604020202020204" pitchFamily="34" charset="0"/>
              </a:rPr>
              <a:t>GGH Network.</a:t>
            </a:r>
          </a:p>
          <a:p>
            <a:pPr marL="914400" lvl="1" indent="-514350">
              <a:lnSpc>
                <a:spcPct val="120000"/>
              </a:lnSpc>
              <a:spcBef>
                <a:spcPts val="0"/>
              </a:spcBef>
              <a:buFont typeface="+mj-lt"/>
              <a:buAutoNum type="alphaLcParenR"/>
            </a:pPr>
            <a:r>
              <a:rPr lang="en-CA" sz="3200" dirty="0">
                <a:solidFill>
                  <a:schemeClr val="accent2">
                    <a:lumMod val="75000"/>
                  </a:schemeClr>
                </a:solidFill>
                <a:latin typeface="Arial" panose="020B0604020202020204" pitchFamily="34" charset="0"/>
                <a:cs typeface="Arial" panose="020B0604020202020204" pitchFamily="34" charset="0"/>
              </a:rPr>
              <a:t>Toolbox 2.</a:t>
            </a:r>
          </a:p>
          <a:p>
            <a:pPr marL="514350" indent="-514350">
              <a:lnSpc>
                <a:spcPct val="120000"/>
              </a:lnSpc>
              <a:spcBef>
                <a:spcPts val="0"/>
              </a:spcBef>
              <a:buFont typeface="+mj-lt"/>
              <a:buAutoNum type="arabicParenR"/>
            </a:pPr>
            <a:r>
              <a:rPr lang="en-CA" sz="3400" dirty="0">
                <a:solidFill>
                  <a:schemeClr val="accent2">
                    <a:lumMod val="75000"/>
                  </a:schemeClr>
                </a:solidFill>
                <a:latin typeface="Arial" panose="020B0604020202020204" pitchFamily="34" charset="0"/>
                <a:cs typeface="Arial" panose="020B0604020202020204" pitchFamily="34" charset="0"/>
              </a:rPr>
              <a:t>XTMF2 Update.</a:t>
            </a:r>
          </a:p>
          <a:p>
            <a:pPr marL="514350" indent="-514350">
              <a:lnSpc>
                <a:spcPct val="120000"/>
              </a:lnSpc>
              <a:spcBef>
                <a:spcPts val="0"/>
              </a:spcBef>
              <a:buFont typeface="+mj-lt"/>
              <a:buAutoNum type="arabicParenR"/>
            </a:pPr>
            <a:r>
              <a:rPr lang="en-CA" sz="3400" dirty="0">
                <a:solidFill>
                  <a:schemeClr val="accent2">
                    <a:lumMod val="75000"/>
                  </a:schemeClr>
                </a:solidFill>
                <a:latin typeface="Arial" panose="020B0604020202020204" pitchFamily="34" charset="0"/>
                <a:cs typeface="Arial" panose="020B0604020202020204" pitchFamily="34" charset="0"/>
              </a:rPr>
              <a:t>Review of pop/emp forecasting.</a:t>
            </a:r>
          </a:p>
          <a:p>
            <a:pPr marL="514350" indent="-514350">
              <a:lnSpc>
                <a:spcPct val="120000"/>
              </a:lnSpc>
              <a:spcBef>
                <a:spcPts val="0"/>
              </a:spcBef>
              <a:buFont typeface="+mj-lt"/>
              <a:buAutoNum type="arabicParenR"/>
            </a:pPr>
            <a:r>
              <a:rPr lang="en-CA" sz="3400" dirty="0">
                <a:solidFill>
                  <a:schemeClr val="accent2">
                    <a:lumMod val="75000"/>
                  </a:schemeClr>
                </a:solidFill>
                <a:latin typeface="Arial" panose="020B0604020202020204" pitchFamily="34" charset="0"/>
                <a:cs typeface="Arial" panose="020B0604020202020204" pitchFamily="34" charset="0"/>
              </a:rPr>
              <a:t>Other Business.</a:t>
            </a:r>
          </a:p>
          <a:p>
            <a:pPr marL="514350" indent="-514350">
              <a:lnSpc>
                <a:spcPct val="120000"/>
              </a:lnSpc>
              <a:spcBef>
                <a:spcPts val="0"/>
              </a:spcBef>
              <a:buFont typeface="+mj-lt"/>
              <a:buAutoNum type="arabicParenR"/>
            </a:pPr>
            <a:r>
              <a:rPr lang="en-CA" sz="3400" dirty="0">
                <a:solidFill>
                  <a:schemeClr val="accent2">
                    <a:lumMod val="75000"/>
                  </a:schemeClr>
                </a:solidFill>
                <a:latin typeface="Arial" panose="020B0604020202020204" pitchFamily="34" charset="0"/>
                <a:cs typeface="Arial" panose="020B0604020202020204" pitchFamily="34" charset="0"/>
              </a:rPr>
              <a:t>Meeting Schedule.</a:t>
            </a:r>
          </a:p>
          <a:p>
            <a:pPr marL="514350" indent="-514350">
              <a:lnSpc>
                <a:spcPct val="120000"/>
              </a:lnSpc>
              <a:spcBef>
                <a:spcPts val="0"/>
              </a:spcBef>
              <a:buFont typeface="+mj-lt"/>
              <a:buAutoNum type="arabicParenR"/>
            </a:pPr>
            <a:r>
              <a:rPr lang="en-CA" sz="3400" dirty="0">
                <a:solidFill>
                  <a:schemeClr val="accent2">
                    <a:lumMod val="75000"/>
                  </a:schemeClr>
                </a:solidFill>
                <a:latin typeface="Arial" panose="020B0604020202020204" pitchFamily="34" charset="0"/>
                <a:cs typeface="Arial" panose="020B0604020202020204" pitchFamily="34" charset="0"/>
              </a:rPr>
              <a:t>Adjournment.</a:t>
            </a:r>
          </a:p>
          <a:p>
            <a:endParaRPr lang="en-CA" sz="1600" dirty="0"/>
          </a:p>
        </p:txBody>
      </p:sp>
      <p:sp>
        <p:nvSpPr>
          <p:cNvPr id="4" name="Slide Number Placeholder 3"/>
          <p:cNvSpPr>
            <a:spLocks noGrp="1"/>
          </p:cNvSpPr>
          <p:nvPr>
            <p:ph type="sldNum" sz="quarter" idx="12"/>
          </p:nvPr>
        </p:nvSpPr>
        <p:spPr/>
        <p:txBody>
          <a:bodyPr/>
          <a:lstStyle/>
          <a:p>
            <a:fld id="{8D0A860F-2FA0-4808-9137-C1414C4D7E10}" type="slidenum">
              <a:rPr lang="en-CA" smtClean="0"/>
              <a:t>2</a:t>
            </a:fld>
            <a:endParaRPr lang="en-CA" dirty="0"/>
          </a:p>
        </p:txBody>
      </p:sp>
      <p:pic>
        <p:nvPicPr>
          <p:cNvPr id="5" name="Picture 4">
            <a:extLst>
              <a:ext uri="{FF2B5EF4-FFF2-40B4-BE49-F238E27FC236}">
                <a16:creationId xmlns:a16="http://schemas.microsoft.com/office/drawing/2014/main" id="{FAB4077A-76B8-430A-A28A-C93F51DCFE9C}"/>
              </a:ext>
            </a:extLst>
          </p:cNvPr>
          <p:cNvPicPr>
            <a:picLocks noChangeAspect="1"/>
          </p:cNvPicPr>
          <p:nvPr/>
        </p:nvPicPr>
        <p:blipFill>
          <a:blip r:embed="rId2"/>
          <a:stretch>
            <a:fillRect/>
          </a:stretch>
        </p:blipFill>
        <p:spPr>
          <a:xfrm>
            <a:off x="4497079" y="1930401"/>
            <a:ext cx="4646921" cy="3460206"/>
          </a:xfrm>
          <a:prstGeom prst="rect">
            <a:avLst/>
          </a:prstGeom>
        </p:spPr>
      </p:pic>
    </p:spTree>
    <p:extLst>
      <p:ext uri="{BB962C8B-B14F-4D97-AF65-F5344CB8AC3E}">
        <p14:creationId xmlns:p14="http://schemas.microsoft.com/office/powerpoint/2010/main" val="3871774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PlaceHolder 1"/>
          <p:cNvSpPr>
            <a:spLocks noGrp="1"/>
          </p:cNvSpPr>
          <p:nvPr>
            <p:ph type="title"/>
          </p:nvPr>
        </p:nvSpPr>
        <p:spPr>
          <a:xfrm>
            <a:off x="457172" y="1184415"/>
            <a:ext cx="8228763" cy="614142"/>
          </a:xfrm>
          <a:prstGeom prst="rect">
            <a:avLst/>
          </a:prstGeom>
          <a:noFill/>
          <a:ln w="0">
            <a:noFill/>
          </a:ln>
        </p:spPr>
        <p:txBody>
          <a:bodyPr vert="horz" lIns="0" tIns="0" rIns="0" bIns="0" rtlCol="0" anchor="ctr">
            <a:spAutoFit/>
          </a:bodyPr>
          <a:lstStyle/>
          <a:p>
            <a:r>
              <a:rPr lang="en-CA" sz="3991">
                <a:solidFill>
                  <a:srgbClr val="000000"/>
                </a:solidFill>
                <a:latin typeface="Arial"/>
              </a:rPr>
              <a:t>XTMF - Calibration</a:t>
            </a:r>
          </a:p>
        </p:txBody>
      </p:sp>
      <p:pic>
        <p:nvPicPr>
          <p:cNvPr id="44" name="Picture 43"/>
          <p:cNvPicPr/>
          <p:nvPr/>
        </p:nvPicPr>
        <p:blipFill>
          <a:blip r:embed="rId2"/>
          <a:stretch/>
        </p:blipFill>
        <p:spPr>
          <a:xfrm>
            <a:off x="1320900" y="1706193"/>
            <a:ext cx="6501961" cy="4006783"/>
          </a:xfrm>
          <a:prstGeom prst="rect">
            <a:avLst/>
          </a:prstGeom>
          <a:noFill/>
          <a:ln w="0">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PlaceHolder 1"/>
          <p:cNvSpPr>
            <a:spLocks noGrp="1"/>
          </p:cNvSpPr>
          <p:nvPr>
            <p:ph type="title"/>
          </p:nvPr>
        </p:nvSpPr>
        <p:spPr>
          <a:xfrm>
            <a:off x="457172" y="1184415"/>
            <a:ext cx="8228763" cy="614142"/>
          </a:xfrm>
          <a:prstGeom prst="rect">
            <a:avLst/>
          </a:prstGeom>
          <a:noFill/>
          <a:ln w="0">
            <a:noFill/>
          </a:ln>
        </p:spPr>
        <p:txBody>
          <a:bodyPr vert="horz" lIns="0" tIns="0" rIns="0" bIns="0" rtlCol="0" anchor="ctr">
            <a:spAutoFit/>
          </a:bodyPr>
          <a:lstStyle/>
          <a:p>
            <a:r>
              <a:rPr lang="en-CA" sz="3991">
                <a:solidFill>
                  <a:srgbClr val="000000"/>
                </a:solidFill>
                <a:latin typeface="Arial"/>
              </a:rPr>
              <a:t>XTMF2 – Run Window</a:t>
            </a:r>
          </a:p>
        </p:txBody>
      </p:sp>
      <p:pic>
        <p:nvPicPr>
          <p:cNvPr id="46" name="Picture 45"/>
          <p:cNvPicPr/>
          <p:nvPr/>
        </p:nvPicPr>
        <p:blipFill>
          <a:blip r:embed="rId3"/>
          <a:stretch/>
        </p:blipFill>
        <p:spPr>
          <a:xfrm>
            <a:off x="2169280" y="1920737"/>
            <a:ext cx="4688295" cy="3579327"/>
          </a:xfrm>
          <a:prstGeom prst="rect">
            <a:avLst/>
          </a:prstGeom>
          <a:noFill/>
          <a:ln w="0">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laceHolder 1"/>
          <p:cNvSpPr>
            <a:spLocks noGrp="1"/>
          </p:cNvSpPr>
          <p:nvPr>
            <p:ph type="title"/>
          </p:nvPr>
        </p:nvSpPr>
        <p:spPr>
          <a:xfrm>
            <a:off x="457172" y="1184415"/>
            <a:ext cx="8228763" cy="614142"/>
          </a:xfrm>
          <a:prstGeom prst="rect">
            <a:avLst/>
          </a:prstGeom>
          <a:noFill/>
          <a:ln w="0">
            <a:noFill/>
          </a:ln>
        </p:spPr>
        <p:txBody>
          <a:bodyPr vert="horz" lIns="0" tIns="0" rIns="0" bIns="0" rtlCol="0" anchor="ctr">
            <a:spAutoFit/>
          </a:bodyPr>
          <a:lstStyle/>
          <a:p>
            <a:r>
              <a:rPr lang="en-CA" sz="3991">
                <a:solidFill>
                  <a:srgbClr val="000000"/>
                </a:solidFill>
                <a:latin typeface="Arial"/>
              </a:rPr>
              <a:t>XTMF2 – Optimization Progress</a:t>
            </a:r>
          </a:p>
        </p:txBody>
      </p:sp>
      <p:pic>
        <p:nvPicPr>
          <p:cNvPr id="48" name="Picture 47"/>
          <p:cNvPicPr/>
          <p:nvPr/>
        </p:nvPicPr>
        <p:blipFill>
          <a:blip r:embed="rId3"/>
          <a:stretch/>
        </p:blipFill>
        <p:spPr>
          <a:xfrm>
            <a:off x="163276" y="1836814"/>
            <a:ext cx="4978599" cy="3843507"/>
          </a:xfrm>
          <a:prstGeom prst="rect">
            <a:avLst/>
          </a:prstGeom>
          <a:noFill/>
          <a:ln w="0">
            <a:noFill/>
          </a:ln>
        </p:spPr>
      </p:pic>
      <p:pic>
        <p:nvPicPr>
          <p:cNvPr id="49" name="Picture 48"/>
          <p:cNvPicPr/>
          <p:nvPr/>
        </p:nvPicPr>
        <p:blipFill>
          <a:blip r:embed="rId4"/>
          <a:stretch/>
        </p:blipFill>
        <p:spPr>
          <a:xfrm>
            <a:off x="4750993" y="1836814"/>
            <a:ext cx="4555716" cy="3516956"/>
          </a:xfrm>
          <a:prstGeom prst="rect">
            <a:avLst/>
          </a:prstGeom>
          <a:noFill/>
          <a:ln w="0">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E538-BF58-434E-88CB-CFD1EFD6537E}"/>
              </a:ext>
            </a:extLst>
          </p:cNvPr>
          <p:cNvSpPr>
            <a:spLocks noGrp="1"/>
          </p:cNvSpPr>
          <p:nvPr>
            <p:ph type="title"/>
          </p:nvPr>
        </p:nvSpPr>
        <p:spPr>
          <a:xfrm>
            <a:off x="478970" y="4305614"/>
            <a:ext cx="6347715" cy="1826581"/>
          </a:xfrm>
        </p:spPr>
        <p:txBody>
          <a:bodyPr/>
          <a:lstStyle/>
          <a:p>
            <a:r>
              <a:rPr lang="en-CA" dirty="0"/>
              <a:t>Review of GTHA Pop/Emp Forecasting Procedures</a:t>
            </a:r>
          </a:p>
        </p:txBody>
      </p:sp>
      <p:sp>
        <p:nvSpPr>
          <p:cNvPr id="4" name="Slide Number Placeholder 3">
            <a:extLst>
              <a:ext uri="{FF2B5EF4-FFF2-40B4-BE49-F238E27FC236}">
                <a16:creationId xmlns:a16="http://schemas.microsoft.com/office/drawing/2014/main" id="{3D687E72-EDC9-4095-8075-752D61616E7C}"/>
              </a:ext>
            </a:extLst>
          </p:cNvPr>
          <p:cNvSpPr>
            <a:spLocks noGrp="1"/>
          </p:cNvSpPr>
          <p:nvPr>
            <p:ph type="sldNum" sz="quarter" idx="12"/>
          </p:nvPr>
        </p:nvSpPr>
        <p:spPr/>
        <p:txBody>
          <a:bodyPr/>
          <a:lstStyle/>
          <a:p>
            <a:fld id="{13ABD323-FAD1-4906-9D9D-FE8EDBAB36DC}" type="slidenum">
              <a:rPr lang="en-CA" smtClean="0"/>
              <a:t>23</a:t>
            </a:fld>
            <a:endParaRPr lang="en-CA"/>
          </a:p>
        </p:txBody>
      </p:sp>
      <p:pic>
        <p:nvPicPr>
          <p:cNvPr id="3" name="Picture 2">
            <a:extLst>
              <a:ext uri="{FF2B5EF4-FFF2-40B4-BE49-F238E27FC236}">
                <a16:creationId xmlns:a16="http://schemas.microsoft.com/office/drawing/2014/main" id="{7F80BABA-F148-4154-9342-CC3FA883EBD5}"/>
              </a:ext>
            </a:extLst>
          </p:cNvPr>
          <p:cNvPicPr>
            <a:picLocks noChangeAspect="1"/>
          </p:cNvPicPr>
          <p:nvPr/>
        </p:nvPicPr>
        <p:blipFill>
          <a:blip r:embed="rId2"/>
          <a:stretch>
            <a:fillRect/>
          </a:stretch>
        </p:blipFill>
        <p:spPr>
          <a:xfrm>
            <a:off x="1231348" y="66828"/>
            <a:ext cx="5678068" cy="4527447"/>
          </a:xfrm>
          <a:prstGeom prst="rect">
            <a:avLst/>
          </a:prstGeom>
        </p:spPr>
      </p:pic>
    </p:spTree>
    <p:extLst>
      <p:ext uri="{BB962C8B-B14F-4D97-AF65-F5344CB8AC3E}">
        <p14:creationId xmlns:p14="http://schemas.microsoft.com/office/powerpoint/2010/main" val="3490380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4A8C83-5592-4446-AB8F-DAF1BC710D9B}"/>
              </a:ext>
            </a:extLst>
          </p:cNvPr>
          <p:cNvSpPr>
            <a:spLocks noGrp="1"/>
          </p:cNvSpPr>
          <p:nvPr>
            <p:ph type="title"/>
          </p:nvPr>
        </p:nvSpPr>
        <p:spPr/>
        <p:txBody>
          <a:bodyPr>
            <a:normAutofit fontScale="90000"/>
          </a:bodyPr>
          <a:lstStyle/>
          <a:p>
            <a:r>
              <a:rPr lang="en-CA" dirty="0"/>
              <a:t>Population &amp; Employment Inputs to a Travel Demand Model</a:t>
            </a:r>
          </a:p>
        </p:txBody>
      </p:sp>
      <p:sp>
        <p:nvSpPr>
          <p:cNvPr id="6" name="Content Placeholder 5">
            <a:extLst>
              <a:ext uri="{FF2B5EF4-FFF2-40B4-BE49-F238E27FC236}">
                <a16:creationId xmlns:a16="http://schemas.microsoft.com/office/drawing/2014/main" id="{39DBE8A8-9405-4D8E-B450-40CD2BF5C78F}"/>
              </a:ext>
            </a:extLst>
          </p:cNvPr>
          <p:cNvSpPr>
            <a:spLocks noGrp="1"/>
          </p:cNvSpPr>
          <p:nvPr>
            <p:ph idx="1"/>
          </p:nvPr>
        </p:nvSpPr>
        <p:spPr>
          <a:xfrm>
            <a:off x="444136" y="1930400"/>
            <a:ext cx="7733212" cy="3880773"/>
          </a:xfrm>
        </p:spPr>
        <p:txBody>
          <a:bodyPr>
            <a:normAutofit fontScale="92500" lnSpcReduction="10000"/>
          </a:bodyPr>
          <a:lstStyle/>
          <a:p>
            <a:r>
              <a:rPr lang="en-CA" dirty="0"/>
              <a:t>A fundamental input to all travel demand models is a forecast of population and employment for every traffic analysis zone (TAZ) in the study area.</a:t>
            </a:r>
          </a:p>
          <a:p>
            <a:r>
              <a:rPr lang="en-CA" dirty="0"/>
              <a:t>“Errors” in these forecasts will propagate throughout the demand forecast.</a:t>
            </a:r>
          </a:p>
          <a:p>
            <a:r>
              <a:rPr lang="en-CA" dirty="0"/>
              <a:t>Arguably uncertainties in these pop/emp forecasts may be the greatest in the entire forecasting process.</a:t>
            </a:r>
          </a:p>
          <a:p>
            <a:r>
              <a:rPr lang="en-CA" dirty="0"/>
              <a:t>The pop/emp forecasts are generally produced by people other than those running the travel demand model. I.e., they are generated exogenous to the demand forecast process itself.</a:t>
            </a:r>
          </a:p>
          <a:p>
            <a:r>
              <a:rPr lang="en-CA" dirty="0"/>
              <a:t>In Ontario, since 2024 each municipality/agency is responsible for generating its own pop/emp forecasts.</a:t>
            </a:r>
          </a:p>
          <a:p>
            <a:r>
              <a:rPr lang="en-CA" dirty="0"/>
              <a:t>Methods vary by municipality.</a:t>
            </a:r>
          </a:p>
        </p:txBody>
      </p:sp>
      <p:sp>
        <p:nvSpPr>
          <p:cNvPr id="4" name="Slide Number Placeholder 3">
            <a:extLst>
              <a:ext uri="{FF2B5EF4-FFF2-40B4-BE49-F238E27FC236}">
                <a16:creationId xmlns:a16="http://schemas.microsoft.com/office/drawing/2014/main" id="{B112D0DB-6554-4E12-A5CF-D9CC1FCAE74E}"/>
              </a:ext>
            </a:extLst>
          </p:cNvPr>
          <p:cNvSpPr>
            <a:spLocks noGrp="1"/>
          </p:cNvSpPr>
          <p:nvPr>
            <p:ph type="sldNum" sz="quarter" idx="12"/>
          </p:nvPr>
        </p:nvSpPr>
        <p:spPr/>
        <p:txBody>
          <a:bodyPr/>
          <a:lstStyle/>
          <a:p>
            <a:fld id="{8D0A860F-2FA0-4808-9137-C1414C4D7E10}" type="slidenum">
              <a:rPr lang="en-CA" smtClean="0"/>
              <a:t>24</a:t>
            </a:fld>
            <a:endParaRPr lang="en-CA" dirty="0"/>
          </a:p>
        </p:txBody>
      </p:sp>
    </p:spTree>
    <p:extLst>
      <p:ext uri="{BB962C8B-B14F-4D97-AF65-F5344CB8AC3E}">
        <p14:creationId xmlns:p14="http://schemas.microsoft.com/office/powerpoint/2010/main" val="844165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524B7-BF29-4CF8-8322-EEC269456A36}"/>
              </a:ext>
            </a:extLst>
          </p:cNvPr>
          <p:cNvSpPr>
            <a:spLocks noGrp="1"/>
          </p:cNvSpPr>
          <p:nvPr>
            <p:ph type="title"/>
          </p:nvPr>
        </p:nvSpPr>
        <p:spPr>
          <a:xfrm>
            <a:off x="522513" y="317231"/>
            <a:ext cx="6347714" cy="1320800"/>
          </a:xfrm>
        </p:spPr>
        <p:txBody>
          <a:bodyPr/>
          <a:lstStyle/>
          <a:p>
            <a:r>
              <a:rPr lang="en-CA" dirty="0"/>
              <a:t>Generic Pop/Emp Forecasting Process</a:t>
            </a:r>
          </a:p>
        </p:txBody>
      </p:sp>
      <p:sp>
        <p:nvSpPr>
          <p:cNvPr id="4" name="Slide Number Placeholder 3">
            <a:extLst>
              <a:ext uri="{FF2B5EF4-FFF2-40B4-BE49-F238E27FC236}">
                <a16:creationId xmlns:a16="http://schemas.microsoft.com/office/drawing/2014/main" id="{1CA312AB-CE82-49A6-892C-EC2174E7BB58}"/>
              </a:ext>
            </a:extLst>
          </p:cNvPr>
          <p:cNvSpPr>
            <a:spLocks noGrp="1"/>
          </p:cNvSpPr>
          <p:nvPr>
            <p:ph type="sldNum" sz="quarter" idx="12"/>
          </p:nvPr>
        </p:nvSpPr>
        <p:spPr/>
        <p:txBody>
          <a:bodyPr/>
          <a:lstStyle/>
          <a:p>
            <a:fld id="{8D0A860F-2FA0-4808-9137-C1414C4D7E10}" type="slidenum">
              <a:rPr lang="en-CA" smtClean="0"/>
              <a:t>25</a:t>
            </a:fld>
            <a:endParaRPr lang="en-CA" dirty="0"/>
          </a:p>
        </p:txBody>
      </p:sp>
      <p:sp>
        <p:nvSpPr>
          <p:cNvPr id="5" name="TextBox 4">
            <a:extLst>
              <a:ext uri="{FF2B5EF4-FFF2-40B4-BE49-F238E27FC236}">
                <a16:creationId xmlns:a16="http://schemas.microsoft.com/office/drawing/2014/main" id="{44326E7B-3642-4A0F-ACA4-7F34031B3251}"/>
              </a:ext>
            </a:extLst>
          </p:cNvPr>
          <p:cNvSpPr txBox="1"/>
          <p:nvPr/>
        </p:nvSpPr>
        <p:spPr>
          <a:xfrm>
            <a:off x="2708365" y="2185852"/>
            <a:ext cx="2926079" cy="646331"/>
          </a:xfrm>
          <a:prstGeom prst="rect">
            <a:avLst/>
          </a:prstGeom>
          <a:solidFill>
            <a:schemeClr val="accent1">
              <a:lumMod val="40000"/>
              <a:lumOff val="60000"/>
            </a:schemeClr>
          </a:solidFill>
          <a:ln>
            <a:solidFill>
              <a:srgbClr val="000000"/>
            </a:solidFill>
          </a:ln>
        </p:spPr>
        <p:txBody>
          <a:bodyPr wrap="square" rtlCol="0">
            <a:spAutoFit/>
          </a:bodyPr>
          <a:lstStyle/>
          <a:p>
            <a:pPr algn="ctr"/>
            <a:r>
              <a:rPr lang="en-CA" dirty="0"/>
              <a:t>Generate total pop &amp; emp by CSD/municipality</a:t>
            </a:r>
          </a:p>
        </p:txBody>
      </p:sp>
      <p:sp>
        <p:nvSpPr>
          <p:cNvPr id="6" name="TextBox 5">
            <a:extLst>
              <a:ext uri="{FF2B5EF4-FFF2-40B4-BE49-F238E27FC236}">
                <a16:creationId xmlns:a16="http://schemas.microsoft.com/office/drawing/2014/main" id="{E691215E-CE16-4635-8B9E-464AAF78AAD6}"/>
              </a:ext>
            </a:extLst>
          </p:cNvPr>
          <p:cNvSpPr txBox="1"/>
          <p:nvPr/>
        </p:nvSpPr>
        <p:spPr>
          <a:xfrm>
            <a:off x="2869473" y="3379487"/>
            <a:ext cx="2603862" cy="646331"/>
          </a:xfrm>
          <a:prstGeom prst="rect">
            <a:avLst/>
          </a:prstGeom>
          <a:solidFill>
            <a:schemeClr val="accent6">
              <a:lumMod val="40000"/>
              <a:lumOff val="60000"/>
            </a:schemeClr>
          </a:solidFill>
          <a:ln>
            <a:solidFill>
              <a:srgbClr val="000000"/>
            </a:solidFill>
          </a:ln>
        </p:spPr>
        <p:txBody>
          <a:bodyPr wrap="square" rtlCol="0">
            <a:spAutoFit/>
          </a:bodyPr>
          <a:lstStyle/>
          <a:p>
            <a:pPr algn="ctr"/>
            <a:r>
              <a:rPr lang="en-CA" dirty="0"/>
              <a:t>Allocate CSD pop &amp; emp to TAZs</a:t>
            </a:r>
          </a:p>
        </p:txBody>
      </p:sp>
      <p:cxnSp>
        <p:nvCxnSpPr>
          <p:cNvPr id="8" name="Straight Arrow Connector 7">
            <a:extLst>
              <a:ext uri="{FF2B5EF4-FFF2-40B4-BE49-F238E27FC236}">
                <a16:creationId xmlns:a16="http://schemas.microsoft.com/office/drawing/2014/main" id="{0C1124B8-7085-4ACC-B59C-991E6B4D800D}"/>
              </a:ext>
            </a:extLst>
          </p:cNvPr>
          <p:cNvCxnSpPr>
            <a:stCxn id="5" idx="2"/>
            <a:endCxn id="6" idx="0"/>
          </p:cNvCxnSpPr>
          <p:nvPr/>
        </p:nvCxnSpPr>
        <p:spPr>
          <a:xfrm flipH="1">
            <a:off x="4171404" y="2832183"/>
            <a:ext cx="1" cy="547304"/>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9E68D5D-323F-4F31-9CD3-1E2FF47BBBBF}"/>
              </a:ext>
            </a:extLst>
          </p:cNvPr>
          <p:cNvCxnSpPr/>
          <p:nvPr/>
        </p:nvCxnSpPr>
        <p:spPr>
          <a:xfrm flipH="1">
            <a:off x="4171404" y="4025818"/>
            <a:ext cx="1" cy="547304"/>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BDFC731-66B5-4824-BEC0-513D5ACAC7AA}"/>
              </a:ext>
            </a:extLst>
          </p:cNvPr>
          <p:cNvSpPr txBox="1"/>
          <p:nvPr/>
        </p:nvSpPr>
        <p:spPr>
          <a:xfrm>
            <a:off x="2242456" y="4579445"/>
            <a:ext cx="3857896" cy="923330"/>
          </a:xfrm>
          <a:prstGeom prst="rect">
            <a:avLst/>
          </a:prstGeom>
          <a:solidFill>
            <a:srgbClr val="CC99FF"/>
          </a:solidFill>
          <a:ln>
            <a:solidFill>
              <a:srgbClr val="000000"/>
            </a:solidFill>
          </a:ln>
        </p:spPr>
        <p:txBody>
          <a:bodyPr wrap="square" rtlCol="0">
            <a:spAutoFit/>
          </a:bodyPr>
          <a:lstStyle/>
          <a:p>
            <a:pPr algn="ctr"/>
            <a:r>
              <a:rPr lang="en-CA" dirty="0"/>
              <a:t>Synthesize individual person &amp; household agents and job objects for each TAZ (e.g., MetroPop)</a:t>
            </a:r>
          </a:p>
        </p:txBody>
      </p:sp>
    </p:spTree>
    <p:extLst>
      <p:ext uri="{BB962C8B-B14F-4D97-AF65-F5344CB8AC3E}">
        <p14:creationId xmlns:p14="http://schemas.microsoft.com/office/powerpoint/2010/main" val="424246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73283F-029E-4D79-94E0-1273F0AA0BFA}"/>
              </a:ext>
            </a:extLst>
          </p:cNvPr>
          <p:cNvSpPr>
            <a:spLocks noGrp="1"/>
          </p:cNvSpPr>
          <p:nvPr>
            <p:ph type="title"/>
          </p:nvPr>
        </p:nvSpPr>
        <p:spPr>
          <a:xfrm>
            <a:off x="609599" y="609600"/>
            <a:ext cx="7794172" cy="1320800"/>
          </a:xfrm>
        </p:spPr>
        <p:txBody>
          <a:bodyPr>
            <a:normAutofit fontScale="90000"/>
          </a:bodyPr>
          <a:lstStyle/>
          <a:p>
            <a:r>
              <a:rPr lang="en-CA" dirty="0"/>
              <a:t>Pop/Emp Control Totals by Municipality: E.g., Hemson Procedure</a:t>
            </a:r>
          </a:p>
        </p:txBody>
      </p:sp>
      <p:sp>
        <p:nvSpPr>
          <p:cNvPr id="5" name="Content Placeholder 4">
            <a:extLst>
              <a:ext uri="{FF2B5EF4-FFF2-40B4-BE49-F238E27FC236}">
                <a16:creationId xmlns:a16="http://schemas.microsoft.com/office/drawing/2014/main" id="{30717CC3-540A-469E-A87F-A188CBC15AE5}"/>
              </a:ext>
            </a:extLst>
          </p:cNvPr>
          <p:cNvSpPr>
            <a:spLocks noGrp="1"/>
          </p:cNvSpPr>
          <p:nvPr>
            <p:ph idx="1"/>
          </p:nvPr>
        </p:nvSpPr>
        <p:spPr>
          <a:xfrm>
            <a:off x="609599" y="2160590"/>
            <a:ext cx="7794172" cy="3880773"/>
          </a:xfrm>
        </p:spPr>
        <p:txBody>
          <a:bodyPr/>
          <a:lstStyle/>
          <a:p>
            <a:r>
              <a:rPr lang="en-CA" dirty="0"/>
              <a:t>Many municipalities employ Hemson Consulting to produce forecasts of population &amp; employment control totals.</a:t>
            </a:r>
          </a:p>
          <a:p>
            <a:endParaRPr lang="en-CA" dirty="0"/>
          </a:p>
        </p:txBody>
      </p:sp>
      <p:sp>
        <p:nvSpPr>
          <p:cNvPr id="3" name="Slide Number Placeholder 2">
            <a:extLst>
              <a:ext uri="{FF2B5EF4-FFF2-40B4-BE49-F238E27FC236}">
                <a16:creationId xmlns:a16="http://schemas.microsoft.com/office/drawing/2014/main" id="{B175D874-DBF2-490B-8424-98E9656CD5A7}"/>
              </a:ext>
            </a:extLst>
          </p:cNvPr>
          <p:cNvSpPr>
            <a:spLocks noGrp="1"/>
          </p:cNvSpPr>
          <p:nvPr>
            <p:ph type="sldNum" sz="quarter" idx="12"/>
          </p:nvPr>
        </p:nvSpPr>
        <p:spPr/>
        <p:txBody>
          <a:bodyPr/>
          <a:lstStyle/>
          <a:p>
            <a:fld id="{8D0A860F-2FA0-4808-9137-C1414C4D7E10}" type="slidenum">
              <a:rPr lang="en-CA" smtClean="0"/>
              <a:t>26</a:t>
            </a:fld>
            <a:endParaRPr lang="en-CA" dirty="0"/>
          </a:p>
        </p:txBody>
      </p:sp>
    </p:spTree>
    <p:extLst>
      <p:ext uri="{BB962C8B-B14F-4D97-AF65-F5344CB8AC3E}">
        <p14:creationId xmlns:p14="http://schemas.microsoft.com/office/powerpoint/2010/main" val="1883352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924B5-A0C9-491E-A912-8C537ED941EA}"/>
              </a:ext>
            </a:extLst>
          </p:cNvPr>
          <p:cNvSpPr>
            <a:spLocks noGrp="1"/>
          </p:cNvSpPr>
          <p:nvPr>
            <p:ph type="title"/>
          </p:nvPr>
        </p:nvSpPr>
        <p:spPr>
          <a:xfrm>
            <a:off x="609600" y="203748"/>
            <a:ext cx="6347714" cy="1320800"/>
          </a:xfrm>
        </p:spPr>
        <p:txBody>
          <a:bodyPr/>
          <a:lstStyle/>
          <a:p>
            <a:r>
              <a:rPr lang="en-CA" dirty="0"/>
              <a:t>Hemson Forecast Procedure</a:t>
            </a:r>
            <a:br>
              <a:rPr lang="en-CA" dirty="0"/>
            </a:br>
            <a:r>
              <a:rPr lang="en-CA" sz="1400" dirty="0"/>
              <a:t>(Source: </a:t>
            </a:r>
            <a:r>
              <a:rPr lang="en-CA" sz="1400" i="1" dirty="0"/>
              <a:t>Hemson Memo to Region of Peel, “Scenario 1 and 2 Peel Forecasts Key Assumptions and Method”, March 26, 2025</a:t>
            </a:r>
            <a:r>
              <a:rPr lang="en-CA" sz="1400" dirty="0"/>
              <a:t>)</a:t>
            </a:r>
            <a:endParaRPr lang="en-CA" dirty="0"/>
          </a:p>
        </p:txBody>
      </p:sp>
      <p:sp>
        <p:nvSpPr>
          <p:cNvPr id="3" name="Slide Number Placeholder 2">
            <a:extLst>
              <a:ext uri="{FF2B5EF4-FFF2-40B4-BE49-F238E27FC236}">
                <a16:creationId xmlns:a16="http://schemas.microsoft.com/office/drawing/2014/main" id="{2147957B-954E-4C4E-A6F2-FA57278FB116}"/>
              </a:ext>
            </a:extLst>
          </p:cNvPr>
          <p:cNvSpPr>
            <a:spLocks noGrp="1"/>
          </p:cNvSpPr>
          <p:nvPr>
            <p:ph type="sldNum" sz="quarter" idx="12"/>
          </p:nvPr>
        </p:nvSpPr>
        <p:spPr/>
        <p:txBody>
          <a:bodyPr/>
          <a:lstStyle/>
          <a:p>
            <a:fld id="{8D0A860F-2FA0-4808-9137-C1414C4D7E10}" type="slidenum">
              <a:rPr lang="en-CA" smtClean="0"/>
              <a:t>27</a:t>
            </a:fld>
            <a:endParaRPr lang="en-CA" dirty="0"/>
          </a:p>
        </p:txBody>
      </p:sp>
      <p:pic>
        <p:nvPicPr>
          <p:cNvPr id="4" name="Picture 3">
            <a:extLst>
              <a:ext uri="{FF2B5EF4-FFF2-40B4-BE49-F238E27FC236}">
                <a16:creationId xmlns:a16="http://schemas.microsoft.com/office/drawing/2014/main" id="{E29D2F68-6902-46DE-876F-A2EEAB9ACA63}"/>
              </a:ext>
            </a:extLst>
          </p:cNvPr>
          <p:cNvPicPr>
            <a:picLocks noChangeAspect="1"/>
          </p:cNvPicPr>
          <p:nvPr/>
        </p:nvPicPr>
        <p:blipFill>
          <a:blip r:embed="rId2"/>
          <a:stretch>
            <a:fillRect/>
          </a:stretch>
        </p:blipFill>
        <p:spPr>
          <a:xfrm>
            <a:off x="734667" y="1510034"/>
            <a:ext cx="7535327" cy="5144218"/>
          </a:xfrm>
          <a:prstGeom prst="rect">
            <a:avLst/>
          </a:prstGeom>
        </p:spPr>
      </p:pic>
    </p:spTree>
    <p:extLst>
      <p:ext uri="{BB962C8B-B14F-4D97-AF65-F5344CB8AC3E}">
        <p14:creationId xmlns:p14="http://schemas.microsoft.com/office/powerpoint/2010/main" val="1284379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7DB2E9-4081-4A60-A44C-EF7F831980FB}"/>
              </a:ext>
            </a:extLst>
          </p:cNvPr>
          <p:cNvSpPr>
            <a:spLocks noGrp="1"/>
          </p:cNvSpPr>
          <p:nvPr>
            <p:ph type="title"/>
          </p:nvPr>
        </p:nvSpPr>
        <p:spPr>
          <a:xfrm>
            <a:off x="461554" y="287383"/>
            <a:ext cx="7201990" cy="1320800"/>
          </a:xfrm>
        </p:spPr>
        <p:txBody>
          <a:bodyPr/>
          <a:lstStyle/>
          <a:p>
            <a:r>
              <a:rPr lang="en-CA" dirty="0"/>
              <a:t>Allocation of Pop/Emp to TAZs</a:t>
            </a:r>
          </a:p>
        </p:txBody>
      </p:sp>
      <p:sp>
        <p:nvSpPr>
          <p:cNvPr id="5" name="Content Placeholder 4">
            <a:extLst>
              <a:ext uri="{FF2B5EF4-FFF2-40B4-BE49-F238E27FC236}">
                <a16:creationId xmlns:a16="http://schemas.microsoft.com/office/drawing/2014/main" id="{E1D11588-0B96-4B59-865C-27A68B671A7B}"/>
              </a:ext>
            </a:extLst>
          </p:cNvPr>
          <p:cNvSpPr>
            <a:spLocks noGrp="1"/>
          </p:cNvSpPr>
          <p:nvPr>
            <p:ph idx="1"/>
          </p:nvPr>
        </p:nvSpPr>
        <p:spPr>
          <a:xfrm>
            <a:off x="461554" y="1488613"/>
            <a:ext cx="6347714" cy="3880773"/>
          </a:xfrm>
        </p:spPr>
        <p:txBody>
          <a:bodyPr/>
          <a:lstStyle/>
          <a:p>
            <a:r>
              <a:rPr lang="en-CA" dirty="0"/>
              <a:t>Two examples:</a:t>
            </a:r>
          </a:p>
          <a:p>
            <a:pPr lvl="1"/>
            <a:r>
              <a:rPr lang="en-CA" dirty="0"/>
              <a:t>City of Toronto Planning Department.</a:t>
            </a:r>
          </a:p>
          <a:p>
            <a:pPr lvl="1"/>
            <a:r>
              <a:rPr lang="en-CA" dirty="0"/>
              <a:t>Land Use Allocation System (LUAS) – Metrolinx &amp; MTO.</a:t>
            </a:r>
          </a:p>
        </p:txBody>
      </p:sp>
      <p:sp>
        <p:nvSpPr>
          <p:cNvPr id="3" name="Slide Number Placeholder 2">
            <a:extLst>
              <a:ext uri="{FF2B5EF4-FFF2-40B4-BE49-F238E27FC236}">
                <a16:creationId xmlns:a16="http://schemas.microsoft.com/office/drawing/2014/main" id="{E9B47506-753C-4556-ADE3-3575154F0F69}"/>
              </a:ext>
            </a:extLst>
          </p:cNvPr>
          <p:cNvSpPr>
            <a:spLocks noGrp="1"/>
          </p:cNvSpPr>
          <p:nvPr>
            <p:ph type="sldNum" sz="quarter" idx="12"/>
          </p:nvPr>
        </p:nvSpPr>
        <p:spPr/>
        <p:txBody>
          <a:bodyPr/>
          <a:lstStyle/>
          <a:p>
            <a:fld id="{8D0A860F-2FA0-4808-9137-C1414C4D7E10}" type="slidenum">
              <a:rPr lang="en-CA" smtClean="0"/>
              <a:t>28</a:t>
            </a:fld>
            <a:endParaRPr lang="en-CA" dirty="0"/>
          </a:p>
        </p:txBody>
      </p:sp>
    </p:spTree>
    <p:extLst>
      <p:ext uri="{BB962C8B-B14F-4D97-AF65-F5344CB8AC3E}">
        <p14:creationId xmlns:p14="http://schemas.microsoft.com/office/powerpoint/2010/main" val="3206397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0C3C8-A316-41C3-BB7B-AC48EE861189}"/>
              </a:ext>
            </a:extLst>
          </p:cNvPr>
          <p:cNvSpPr>
            <a:spLocks noGrp="1"/>
          </p:cNvSpPr>
          <p:nvPr>
            <p:ph type="title"/>
          </p:nvPr>
        </p:nvSpPr>
        <p:spPr>
          <a:xfrm>
            <a:off x="115642" y="119951"/>
            <a:ext cx="4196363" cy="696686"/>
          </a:xfrm>
        </p:spPr>
        <p:txBody>
          <a:bodyPr>
            <a:normAutofit/>
          </a:bodyPr>
          <a:lstStyle/>
          <a:p>
            <a:r>
              <a:rPr lang="en-CA" sz="2800" dirty="0"/>
              <a:t>Population Forecasting</a:t>
            </a:r>
          </a:p>
        </p:txBody>
      </p:sp>
      <p:sp>
        <p:nvSpPr>
          <p:cNvPr id="6" name="Content Placeholder 5">
            <a:extLst>
              <a:ext uri="{FF2B5EF4-FFF2-40B4-BE49-F238E27FC236}">
                <a16:creationId xmlns:a16="http://schemas.microsoft.com/office/drawing/2014/main" id="{C165900B-0436-4995-B60B-3E971871B0C4}"/>
              </a:ext>
            </a:extLst>
          </p:cNvPr>
          <p:cNvSpPr>
            <a:spLocks noGrp="1"/>
          </p:cNvSpPr>
          <p:nvPr>
            <p:ph idx="1"/>
          </p:nvPr>
        </p:nvSpPr>
        <p:spPr>
          <a:xfrm>
            <a:off x="115641" y="732802"/>
            <a:ext cx="4196363" cy="3880773"/>
          </a:xfrm>
        </p:spPr>
        <p:txBody>
          <a:bodyPr/>
          <a:lstStyle/>
          <a:p>
            <a:r>
              <a:rPr lang="en-CA" dirty="0"/>
              <a:t>Cohort-survival model (births/deaths by year).</a:t>
            </a:r>
          </a:p>
          <a:p>
            <a:r>
              <a:rPr lang="en-CA" dirty="0"/>
              <a:t>Assumptions re. immigration &amp; out-migration.</a:t>
            </a:r>
          </a:p>
          <a:p>
            <a:r>
              <a:rPr lang="en-CA" dirty="0"/>
              <a:t>Assumptions re. housing supply.</a:t>
            </a:r>
          </a:p>
          <a:p>
            <a:r>
              <a:rPr lang="en-CA" dirty="0"/>
              <a:t>Generates population by age &amp; sex</a:t>
            </a:r>
          </a:p>
          <a:p>
            <a:pPr lvl="1"/>
            <a:r>
              <a:rPr lang="en-CA" dirty="0"/>
              <a:t>Implicitly also immigration status.</a:t>
            </a:r>
          </a:p>
          <a:p>
            <a:r>
              <a:rPr lang="en-CA" dirty="0"/>
              <a:t>Households also explicitly or implicitly generated.</a:t>
            </a:r>
          </a:p>
          <a:p>
            <a:endParaRPr lang="en-CA" dirty="0"/>
          </a:p>
        </p:txBody>
      </p:sp>
      <p:sp>
        <p:nvSpPr>
          <p:cNvPr id="3" name="Slide Number Placeholder 2">
            <a:extLst>
              <a:ext uri="{FF2B5EF4-FFF2-40B4-BE49-F238E27FC236}">
                <a16:creationId xmlns:a16="http://schemas.microsoft.com/office/drawing/2014/main" id="{3129F8F3-CF92-469B-9497-E79B3EF9D8B2}"/>
              </a:ext>
            </a:extLst>
          </p:cNvPr>
          <p:cNvSpPr>
            <a:spLocks noGrp="1"/>
          </p:cNvSpPr>
          <p:nvPr>
            <p:ph type="sldNum" sz="quarter" idx="12"/>
          </p:nvPr>
        </p:nvSpPr>
        <p:spPr/>
        <p:txBody>
          <a:bodyPr/>
          <a:lstStyle/>
          <a:p>
            <a:fld id="{8D0A860F-2FA0-4808-9137-C1414C4D7E10}" type="slidenum">
              <a:rPr lang="en-CA" smtClean="0"/>
              <a:t>29</a:t>
            </a:fld>
            <a:endParaRPr lang="en-CA" dirty="0"/>
          </a:p>
        </p:txBody>
      </p:sp>
      <p:pic>
        <p:nvPicPr>
          <p:cNvPr id="4" name="Picture 3">
            <a:extLst>
              <a:ext uri="{FF2B5EF4-FFF2-40B4-BE49-F238E27FC236}">
                <a16:creationId xmlns:a16="http://schemas.microsoft.com/office/drawing/2014/main" id="{03369CB4-1C11-4627-AF7F-58B680AC2B35}"/>
              </a:ext>
            </a:extLst>
          </p:cNvPr>
          <p:cNvPicPr>
            <a:picLocks noChangeAspect="1"/>
          </p:cNvPicPr>
          <p:nvPr/>
        </p:nvPicPr>
        <p:blipFill>
          <a:blip r:embed="rId2"/>
          <a:stretch>
            <a:fillRect/>
          </a:stretch>
        </p:blipFill>
        <p:spPr>
          <a:xfrm>
            <a:off x="4125310" y="0"/>
            <a:ext cx="5018690" cy="6858000"/>
          </a:xfrm>
          <a:prstGeom prst="rect">
            <a:avLst/>
          </a:prstGeom>
        </p:spPr>
      </p:pic>
      <p:pic>
        <p:nvPicPr>
          <p:cNvPr id="5" name="Picture 4">
            <a:extLst>
              <a:ext uri="{FF2B5EF4-FFF2-40B4-BE49-F238E27FC236}">
                <a16:creationId xmlns:a16="http://schemas.microsoft.com/office/drawing/2014/main" id="{D2898F23-FD56-4ED0-9DB9-CC18E1769704}"/>
              </a:ext>
            </a:extLst>
          </p:cNvPr>
          <p:cNvPicPr>
            <a:picLocks noChangeAspect="1"/>
          </p:cNvPicPr>
          <p:nvPr/>
        </p:nvPicPr>
        <p:blipFill>
          <a:blip r:embed="rId3"/>
          <a:stretch>
            <a:fillRect/>
          </a:stretch>
        </p:blipFill>
        <p:spPr>
          <a:xfrm>
            <a:off x="0" y="3971109"/>
            <a:ext cx="4427648" cy="2886891"/>
          </a:xfrm>
          <a:prstGeom prst="rect">
            <a:avLst/>
          </a:prstGeom>
        </p:spPr>
      </p:pic>
    </p:spTree>
    <p:extLst>
      <p:ext uri="{BB962C8B-B14F-4D97-AF65-F5344CB8AC3E}">
        <p14:creationId xmlns:p14="http://schemas.microsoft.com/office/powerpoint/2010/main" val="744074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2E708-F422-4544-A206-DBCBA548C488}"/>
              </a:ext>
            </a:extLst>
          </p:cNvPr>
          <p:cNvSpPr>
            <a:spLocks noGrp="1"/>
          </p:cNvSpPr>
          <p:nvPr>
            <p:ph type="title"/>
          </p:nvPr>
        </p:nvSpPr>
        <p:spPr>
          <a:xfrm>
            <a:off x="0" y="0"/>
            <a:ext cx="6347714" cy="775063"/>
          </a:xfrm>
        </p:spPr>
        <p:txBody>
          <a:bodyPr>
            <a:normAutofit/>
          </a:bodyPr>
          <a:lstStyle/>
          <a:p>
            <a:r>
              <a:rPr lang="en-US" dirty="0"/>
              <a:t>2026-27 Work Plan</a:t>
            </a:r>
            <a:endParaRPr lang="en-CA" dirty="0"/>
          </a:p>
        </p:txBody>
      </p:sp>
      <p:sp>
        <p:nvSpPr>
          <p:cNvPr id="4" name="Slide Number Placeholder 3">
            <a:extLst>
              <a:ext uri="{FF2B5EF4-FFF2-40B4-BE49-F238E27FC236}">
                <a16:creationId xmlns:a16="http://schemas.microsoft.com/office/drawing/2014/main" id="{594EC27D-39D0-441F-9427-81EC7939DDDD}"/>
              </a:ext>
            </a:extLst>
          </p:cNvPr>
          <p:cNvSpPr>
            <a:spLocks noGrp="1"/>
          </p:cNvSpPr>
          <p:nvPr>
            <p:ph type="sldNum" sz="quarter" idx="12"/>
          </p:nvPr>
        </p:nvSpPr>
        <p:spPr/>
        <p:txBody>
          <a:bodyPr/>
          <a:lstStyle/>
          <a:p>
            <a:fld id="{8D0A860F-2FA0-4808-9137-C1414C4D7E10}" type="slidenum">
              <a:rPr lang="en-CA" smtClean="0"/>
              <a:t>3</a:t>
            </a:fld>
            <a:endParaRPr lang="en-CA" dirty="0"/>
          </a:p>
        </p:txBody>
      </p:sp>
      <p:pic>
        <p:nvPicPr>
          <p:cNvPr id="5" name="Picture 4">
            <a:extLst>
              <a:ext uri="{FF2B5EF4-FFF2-40B4-BE49-F238E27FC236}">
                <a16:creationId xmlns:a16="http://schemas.microsoft.com/office/drawing/2014/main" id="{6C2BA929-C109-455D-BB78-116645F79F01}"/>
              </a:ext>
            </a:extLst>
          </p:cNvPr>
          <p:cNvPicPr>
            <a:picLocks noChangeAspect="1"/>
          </p:cNvPicPr>
          <p:nvPr/>
        </p:nvPicPr>
        <p:blipFill>
          <a:blip r:embed="rId2"/>
          <a:stretch>
            <a:fillRect/>
          </a:stretch>
        </p:blipFill>
        <p:spPr>
          <a:xfrm>
            <a:off x="0" y="893866"/>
            <a:ext cx="9144000" cy="5147497"/>
          </a:xfrm>
          <a:prstGeom prst="rect">
            <a:avLst/>
          </a:prstGeom>
        </p:spPr>
      </p:pic>
    </p:spTree>
    <p:extLst>
      <p:ext uri="{BB962C8B-B14F-4D97-AF65-F5344CB8AC3E}">
        <p14:creationId xmlns:p14="http://schemas.microsoft.com/office/powerpoint/2010/main" val="916204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3D687-EB97-4B5B-B05B-AB0F5BE21797}"/>
              </a:ext>
            </a:extLst>
          </p:cNvPr>
          <p:cNvSpPr>
            <a:spLocks noGrp="1"/>
          </p:cNvSpPr>
          <p:nvPr>
            <p:ph type="title"/>
          </p:nvPr>
        </p:nvSpPr>
        <p:spPr>
          <a:xfrm>
            <a:off x="96961" y="93451"/>
            <a:ext cx="8646445" cy="1320800"/>
          </a:xfrm>
        </p:spPr>
        <p:txBody>
          <a:bodyPr>
            <a:normAutofit fontScale="90000"/>
          </a:bodyPr>
          <a:lstStyle/>
          <a:p>
            <a:r>
              <a:rPr lang="en-CA" dirty="0"/>
              <a:t>City of Toronto Population Forecasting Procedure</a:t>
            </a:r>
            <a:br>
              <a:rPr lang="en-CA" dirty="0"/>
            </a:br>
            <a:r>
              <a:rPr lang="en-CA" sz="1600" dirty="0"/>
              <a:t>(</a:t>
            </a:r>
            <a:r>
              <a:rPr lang="en-CA" sz="1600" i="1" dirty="0"/>
              <a:t>Source: Staff report to Planning &amp; Housing Committee, City Planning, City of Toronto, April 13, 2023</a:t>
            </a:r>
            <a:r>
              <a:rPr lang="en-CA" sz="1600" dirty="0"/>
              <a:t>)</a:t>
            </a:r>
          </a:p>
        </p:txBody>
      </p:sp>
      <p:sp>
        <p:nvSpPr>
          <p:cNvPr id="3" name="Slide Number Placeholder 2">
            <a:extLst>
              <a:ext uri="{FF2B5EF4-FFF2-40B4-BE49-F238E27FC236}">
                <a16:creationId xmlns:a16="http://schemas.microsoft.com/office/drawing/2014/main" id="{464AF188-2BC3-41FE-8C40-7B71803AE535}"/>
              </a:ext>
            </a:extLst>
          </p:cNvPr>
          <p:cNvSpPr>
            <a:spLocks noGrp="1"/>
          </p:cNvSpPr>
          <p:nvPr>
            <p:ph type="sldNum" sz="quarter" idx="12"/>
          </p:nvPr>
        </p:nvSpPr>
        <p:spPr/>
        <p:txBody>
          <a:bodyPr/>
          <a:lstStyle/>
          <a:p>
            <a:fld id="{8D0A860F-2FA0-4808-9137-C1414C4D7E10}" type="slidenum">
              <a:rPr lang="en-CA" smtClean="0"/>
              <a:t>30</a:t>
            </a:fld>
            <a:endParaRPr lang="en-CA" dirty="0"/>
          </a:p>
        </p:txBody>
      </p:sp>
      <p:pic>
        <p:nvPicPr>
          <p:cNvPr id="4" name="Picture 3">
            <a:extLst>
              <a:ext uri="{FF2B5EF4-FFF2-40B4-BE49-F238E27FC236}">
                <a16:creationId xmlns:a16="http://schemas.microsoft.com/office/drawing/2014/main" id="{9D9E3FC7-FB00-4EF7-B644-9D7739DC442D}"/>
              </a:ext>
            </a:extLst>
          </p:cNvPr>
          <p:cNvPicPr>
            <a:picLocks noChangeAspect="1"/>
          </p:cNvPicPr>
          <p:nvPr/>
        </p:nvPicPr>
        <p:blipFill>
          <a:blip r:embed="rId2"/>
          <a:stretch>
            <a:fillRect/>
          </a:stretch>
        </p:blipFill>
        <p:spPr>
          <a:xfrm>
            <a:off x="0" y="1414251"/>
            <a:ext cx="9144000" cy="5562205"/>
          </a:xfrm>
          <a:prstGeom prst="rect">
            <a:avLst/>
          </a:prstGeom>
        </p:spPr>
      </p:pic>
    </p:spTree>
    <p:extLst>
      <p:ext uri="{BB962C8B-B14F-4D97-AF65-F5344CB8AC3E}">
        <p14:creationId xmlns:p14="http://schemas.microsoft.com/office/powerpoint/2010/main" val="377458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DB766-5636-424A-BD62-F61FF81BC436}"/>
              </a:ext>
            </a:extLst>
          </p:cNvPr>
          <p:cNvSpPr>
            <a:spLocks noGrp="1"/>
          </p:cNvSpPr>
          <p:nvPr>
            <p:ph type="title"/>
          </p:nvPr>
        </p:nvSpPr>
        <p:spPr>
          <a:xfrm>
            <a:off x="96962" y="246861"/>
            <a:ext cx="3878123" cy="409302"/>
          </a:xfrm>
        </p:spPr>
        <p:txBody>
          <a:bodyPr>
            <a:normAutofit fontScale="90000"/>
          </a:bodyPr>
          <a:lstStyle/>
          <a:p>
            <a:r>
              <a:rPr lang="en-CA" dirty="0"/>
              <a:t>Employment Forecasting</a:t>
            </a:r>
          </a:p>
        </p:txBody>
      </p:sp>
      <p:sp>
        <p:nvSpPr>
          <p:cNvPr id="5" name="Content Placeholder 4">
            <a:extLst>
              <a:ext uri="{FF2B5EF4-FFF2-40B4-BE49-F238E27FC236}">
                <a16:creationId xmlns:a16="http://schemas.microsoft.com/office/drawing/2014/main" id="{A2AB255E-999D-406D-B42F-58E1E19BA9EB}"/>
              </a:ext>
            </a:extLst>
          </p:cNvPr>
          <p:cNvSpPr>
            <a:spLocks noGrp="1"/>
          </p:cNvSpPr>
          <p:nvPr>
            <p:ph idx="1"/>
          </p:nvPr>
        </p:nvSpPr>
        <p:spPr>
          <a:xfrm>
            <a:off x="96962" y="1660820"/>
            <a:ext cx="3943815" cy="3880773"/>
          </a:xfrm>
        </p:spPr>
        <p:txBody>
          <a:bodyPr/>
          <a:lstStyle/>
          <a:p>
            <a:r>
              <a:rPr lang="en-CA" dirty="0"/>
              <a:t>Employment generally projected based on:</a:t>
            </a:r>
          </a:p>
          <a:p>
            <a:pPr lvl="1"/>
            <a:r>
              <a:rPr lang="en-CA" dirty="0"/>
              <a:t>Industry categories.</a:t>
            </a:r>
          </a:p>
          <a:p>
            <a:pPr lvl="1"/>
            <a:r>
              <a:rPr lang="en-CA" dirty="0"/>
              <a:t>Commercial floorspace assumptions.</a:t>
            </a:r>
          </a:p>
          <a:p>
            <a:pPr lvl="1"/>
            <a:r>
              <a:rPr lang="en-CA" dirty="0"/>
              <a:t>Labour force participation rate assumptions.</a:t>
            </a:r>
          </a:p>
          <a:p>
            <a:pPr lvl="1"/>
            <a:r>
              <a:rPr lang="en-CA" dirty="0"/>
              <a:t>City of Toronto: employment by </a:t>
            </a:r>
            <a:r>
              <a:rPr lang="en-CA" dirty="0" err="1"/>
              <a:t>PoW</a:t>
            </a:r>
            <a:r>
              <a:rPr lang="en-CA" dirty="0"/>
              <a:t> status.</a:t>
            </a:r>
          </a:p>
        </p:txBody>
      </p:sp>
      <p:sp>
        <p:nvSpPr>
          <p:cNvPr id="3" name="Slide Number Placeholder 2">
            <a:extLst>
              <a:ext uri="{FF2B5EF4-FFF2-40B4-BE49-F238E27FC236}">
                <a16:creationId xmlns:a16="http://schemas.microsoft.com/office/drawing/2014/main" id="{1EE4A971-7AA7-46C8-B271-2B692DEABEC5}"/>
              </a:ext>
            </a:extLst>
          </p:cNvPr>
          <p:cNvSpPr>
            <a:spLocks noGrp="1"/>
          </p:cNvSpPr>
          <p:nvPr>
            <p:ph type="sldNum" sz="quarter" idx="12"/>
          </p:nvPr>
        </p:nvSpPr>
        <p:spPr/>
        <p:txBody>
          <a:bodyPr/>
          <a:lstStyle/>
          <a:p>
            <a:fld id="{8D0A860F-2FA0-4808-9137-C1414C4D7E10}" type="slidenum">
              <a:rPr lang="en-CA" smtClean="0"/>
              <a:t>31</a:t>
            </a:fld>
            <a:endParaRPr lang="en-CA" dirty="0"/>
          </a:p>
        </p:txBody>
      </p:sp>
      <p:pic>
        <p:nvPicPr>
          <p:cNvPr id="6" name="Picture 5">
            <a:extLst>
              <a:ext uri="{FF2B5EF4-FFF2-40B4-BE49-F238E27FC236}">
                <a16:creationId xmlns:a16="http://schemas.microsoft.com/office/drawing/2014/main" id="{5EF888C4-CF7A-4ED1-8FC0-DF83518F9B0F}"/>
              </a:ext>
            </a:extLst>
          </p:cNvPr>
          <p:cNvPicPr>
            <a:picLocks noChangeAspect="1"/>
          </p:cNvPicPr>
          <p:nvPr/>
        </p:nvPicPr>
        <p:blipFill>
          <a:blip r:embed="rId2"/>
          <a:stretch>
            <a:fillRect/>
          </a:stretch>
        </p:blipFill>
        <p:spPr>
          <a:xfrm>
            <a:off x="3904519" y="0"/>
            <a:ext cx="5239481" cy="2591162"/>
          </a:xfrm>
          <a:prstGeom prst="rect">
            <a:avLst/>
          </a:prstGeom>
        </p:spPr>
      </p:pic>
      <p:pic>
        <p:nvPicPr>
          <p:cNvPr id="7" name="Picture 6">
            <a:extLst>
              <a:ext uri="{FF2B5EF4-FFF2-40B4-BE49-F238E27FC236}">
                <a16:creationId xmlns:a16="http://schemas.microsoft.com/office/drawing/2014/main" id="{E5CBEF17-113E-4216-A933-AB4CB03EC448}"/>
              </a:ext>
            </a:extLst>
          </p:cNvPr>
          <p:cNvPicPr>
            <a:picLocks noChangeAspect="1"/>
          </p:cNvPicPr>
          <p:nvPr/>
        </p:nvPicPr>
        <p:blipFill>
          <a:blip r:embed="rId3"/>
          <a:stretch>
            <a:fillRect/>
          </a:stretch>
        </p:blipFill>
        <p:spPr>
          <a:xfrm>
            <a:off x="3975085" y="2473234"/>
            <a:ext cx="5168915" cy="4384766"/>
          </a:xfrm>
          <a:prstGeom prst="rect">
            <a:avLst/>
          </a:prstGeom>
        </p:spPr>
      </p:pic>
    </p:spTree>
    <p:extLst>
      <p:ext uri="{BB962C8B-B14F-4D97-AF65-F5344CB8AC3E}">
        <p14:creationId xmlns:p14="http://schemas.microsoft.com/office/powerpoint/2010/main" val="2432227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F4C89-6AEB-4070-A705-DAE67A31BAFE}"/>
              </a:ext>
            </a:extLst>
          </p:cNvPr>
          <p:cNvSpPr>
            <a:spLocks noGrp="1"/>
          </p:cNvSpPr>
          <p:nvPr>
            <p:ph type="title"/>
          </p:nvPr>
        </p:nvSpPr>
        <p:spPr>
          <a:xfrm>
            <a:off x="0" y="95795"/>
            <a:ext cx="9144000" cy="1320800"/>
          </a:xfrm>
        </p:spPr>
        <p:txBody>
          <a:bodyPr>
            <a:normAutofit fontScale="90000"/>
          </a:bodyPr>
          <a:lstStyle/>
          <a:p>
            <a:r>
              <a:rPr lang="en-CA" dirty="0"/>
              <a:t>City of Toronto Employment Forecasting Procedure</a:t>
            </a:r>
            <a:br>
              <a:rPr lang="en-CA" dirty="0"/>
            </a:br>
            <a:r>
              <a:rPr lang="en-CA" sz="1600" dirty="0"/>
              <a:t>(</a:t>
            </a:r>
            <a:r>
              <a:rPr lang="en-CA" sz="1600" i="1" dirty="0"/>
              <a:t>Source: Staff report to Planning &amp; Housing Committee, City Planning, City of Toronto, April 13, 2023</a:t>
            </a:r>
            <a:r>
              <a:rPr lang="en-CA" sz="1600" dirty="0"/>
              <a:t>)</a:t>
            </a:r>
          </a:p>
        </p:txBody>
      </p:sp>
      <p:sp>
        <p:nvSpPr>
          <p:cNvPr id="3" name="Slide Number Placeholder 2">
            <a:extLst>
              <a:ext uri="{FF2B5EF4-FFF2-40B4-BE49-F238E27FC236}">
                <a16:creationId xmlns:a16="http://schemas.microsoft.com/office/drawing/2014/main" id="{197CF38C-F012-4FBA-8A0C-00EF72B27D49}"/>
              </a:ext>
            </a:extLst>
          </p:cNvPr>
          <p:cNvSpPr>
            <a:spLocks noGrp="1"/>
          </p:cNvSpPr>
          <p:nvPr>
            <p:ph type="sldNum" sz="quarter" idx="12"/>
          </p:nvPr>
        </p:nvSpPr>
        <p:spPr/>
        <p:txBody>
          <a:bodyPr/>
          <a:lstStyle/>
          <a:p>
            <a:fld id="{8D0A860F-2FA0-4808-9137-C1414C4D7E10}" type="slidenum">
              <a:rPr lang="en-CA" smtClean="0"/>
              <a:t>32</a:t>
            </a:fld>
            <a:endParaRPr lang="en-CA" dirty="0"/>
          </a:p>
        </p:txBody>
      </p:sp>
      <p:pic>
        <p:nvPicPr>
          <p:cNvPr id="7" name="Picture 6">
            <a:extLst>
              <a:ext uri="{FF2B5EF4-FFF2-40B4-BE49-F238E27FC236}">
                <a16:creationId xmlns:a16="http://schemas.microsoft.com/office/drawing/2014/main" id="{48222AF1-1599-4328-99A5-318083136024}"/>
              </a:ext>
            </a:extLst>
          </p:cNvPr>
          <p:cNvPicPr>
            <a:picLocks noChangeAspect="1"/>
          </p:cNvPicPr>
          <p:nvPr/>
        </p:nvPicPr>
        <p:blipFill>
          <a:blip r:embed="rId2"/>
          <a:stretch>
            <a:fillRect/>
          </a:stretch>
        </p:blipFill>
        <p:spPr>
          <a:xfrm>
            <a:off x="0" y="1416595"/>
            <a:ext cx="9144000" cy="5420481"/>
          </a:xfrm>
          <a:prstGeom prst="rect">
            <a:avLst/>
          </a:prstGeom>
        </p:spPr>
      </p:pic>
    </p:spTree>
    <p:extLst>
      <p:ext uri="{BB962C8B-B14F-4D97-AF65-F5344CB8AC3E}">
        <p14:creationId xmlns:p14="http://schemas.microsoft.com/office/powerpoint/2010/main" val="1209171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04EA7-019C-4BAC-A5FF-79EDC1895714}"/>
              </a:ext>
            </a:extLst>
          </p:cNvPr>
          <p:cNvSpPr>
            <a:spLocks noGrp="1"/>
          </p:cNvSpPr>
          <p:nvPr>
            <p:ph type="title"/>
          </p:nvPr>
        </p:nvSpPr>
        <p:spPr>
          <a:xfrm>
            <a:off x="243839" y="156754"/>
            <a:ext cx="6347713" cy="746969"/>
          </a:xfrm>
        </p:spPr>
        <p:txBody>
          <a:bodyPr/>
          <a:lstStyle/>
          <a:p>
            <a:r>
              <a:rPr lang="en-CA" dirty="0"/>
              <a:t>LUAS</a:t>
            </a:r>
          </a:p>
        </p:txBody>
      </p:sp>
      <p:sp>
        <p:nvSpPr>
          <p:cNvPr id="4" name="Content Placeholder 3">
            <a:extLst>
              <a:ext uri="{FF2B5EF4-FFF2-40B4-BE49-F238E27FC236}">
                <a16:creationId xmlns:a16="http://schemas.microsoft.com/office/drawing/2014/main" id="{11975898-B0F0-4799-982F-51AD8A222854}"/>
              </a:ext>
            </a:extLst>
          </p:cNvPr>
          <p:cNvSpPr>
            <a:spLocks noGrp="1"/>
          </p:cNvSpPr>
          <p:nvPr>
            <p:ph idx="1"/>
          </p:nvPr>
        </p:nvSpPr>
        <p:spPr>
          <a:xfrm>
            <a:off x="557348" y="976224"/>
            <a:ext cx="6975565" cy="3880773"/>
          </a:xfrm>
        </p:spPr>
        <p:txBody>
          <a:bodyPr>
            <a:normAutofit fontScale="92500"/>
          </a:bodyPr>
          <a:lstStyle/>
          <a:p>
            <a:r>
              <a:rPr lang="en-CA" dirty="0"/>
              <a:t>Deterministic, static allocation system to distribute forecasted pop &amp; emp growth at the CSD level to the TAZ level.</a:t>
            </a:r>
          </a:p>
          <a:p>
            <a:pPr lvl="1"/>
            <a:r>
              <a:rPr lang="en-CA" dirty="0"/>
              <a:t>Pivots off base year totals.</a:t>
            </a:r>
          </a:p>
          <a:p>
            <a:r>
              <a:rPr lang="en-CA" dirty="0"/>
              <a:t>Population categories:</a:t>
            </a:r>
          </a:p>
          <a:p>
            <a:pPr lvl="1"/>
            <a:r>
              <a:rPr lang="en-CA" dirty="0"/>
              <a:t>Ground-related.</a:t>
            </a:r>
          </a:p>
          <a:p>
            <a:pPr lvl="1"/>
            <a:r>
              <a:rPr lang="en-CA" dirty="0"/>
              <a:t>Apartment.</a:t>
            </a:r>
          </a:p>
          <a:p>
            <a:r>
              <a:rPr lang="en-CA" dirty="0"/>
              <a:t>Employment:</a:t>
            </a:r>
          </a:p>
          <a:p>
            <a:pPr lvl="1"/>
            <a:r>
              <a:rPr lang="en-CA" dirty="0"/>
              <a:t>Major office.</a:t>
            </a:r>
          </a:p>
          <a:p>
            <a:pPr lvl="1"/>
            <a:r>
              <a:rPr lang="en-CA" dirty="0"/>
              <a:t>Employment land.</a:t>
            </a:r>
          </a:p>
          <a:p>
            <a:pPr lvl="1"/>
            <a:r>
              <a:rPr lang="en-CA" dirty="0"/>
              <a:t>Rural.</a:t>
            </a:r>
          </a:p>
          <a:p>
            <a:pPr lvl="1"/>
            <a:r>
              <a:rPr lang="en-CA" dirty="0"/>
              <a:t>Population-related.</a:t>
            </a:r>
          </a:p>
        </p:txBody>
      </p:sp>
      <p:sp>
        <p:nvSpPr>
          <p:cNvPr id="3" name="Slide Number Placeholder 2">
            <a:extLst>
              <a:ext uri="{FF2B5EF4-FFF2-40B4-BE49-F238E27FC236}">
                <a16:creationId xmlns:a16="http://schemas.microsoft.com/office/drawing/2014/main" id="{5C6B27C9-84FF-4F8E-A199-9E784EC88D93}"/>
              </a:ext>
            </a:extLst>
          </p:cNvPr>
          <p:cNvSpPr>
            <a:spLocks noGrp="1"/>
          </p:cNvSpPr>
          <p:nvPr>
            <p:ph type="sldNum" sz="quarter" idx="12"/>
          </p:nvPr>
        </p:nvSpPr>
        <p:spPr/>
        <p:txBody>
          <a:bodyPr/>
          <a:lstStyle/>
          <a:p>
            <a:fld id="{8D0A860F-2FA0-4808-9137-C1414C4D7E10}" type="slidenum">
              <a:rPr lang="en-CA" smtClean="0"/>
              <a:t>33</a:t>
            </a:fld>
            <a:endParaRPr lang="en-CA" dirty="0"/>
          </a:p>
        </p:txBody>
      </p:sp>
      <p:pic>
        <p:nvPicPr>
          <p:cNvPr id="5" name="Picture 4">
            <a:extLst>
              <a:ext uri="{FF2B5EF4-FFF2-40B4-BE49-F238E27FC236}">
                <a16:creationId xmlns:a16="http://schemas.microsoft.com/office/drawing/2014/main" id="{08C968CD-74A1-42E5-83D7-B5573F9814AF}"/>
              </a:ext>
            </a:extLst>
          </p:cNvPr>
          <p:cNvPicPr>
            <a:picLocks noChangeAspect="1"/>
          </p:cNvPicPr>
          <p:nvPr/>
        </p:nvPicPr>
        <p:blipFill>
          <a:blip r:embed="rId2"/>
          <a:stretch>
            <a:fillRect/>
          </a:stretch>
        </p:blipFill>
        <p:spPr>
          <a:xfrm>
            <a:off x="0" y="4781524"/>
            <a:ext cx="9144000" cy="2076476"/>
          </a:xfrm>
          <a:prstGeom prst="rect">
            <a:avLst/>
          </a:prstGeom>
        </p:spPr>
      </p:pic>
      <p:sp>
        <p:nvSpPr>
          <p:cNvPr id="6" name="TextBox 5">
            <a:extLst>
              <a:ext uri="{FF2B5EF4-FFF2-40B4-BE49-F238E27FC236}">
                <a16:creationId xmlns:a16="http://schemas.microsoft.com/office/drawing/2014/main" id="{5FA39481-4B91-4FC8-9C18-1815F546E6C2}"/>
              </a:ext>
            </a:extLst>
          </p:cNvPr>
          <p:cNvSpPr txBox="1"/>
          <p:nvPr/>
        </p:nvSpPr>
        <p:spPr>
          <a:xfrm>
            <a:off x="3731206" y="3043609"/>
            <a:ext cx="4171405" cy="738664"/>
          </a:xfrm>
          <a:prstGeom prst="rect">
            <a:avLst/>
          </a:prstGeom>
          <a:noFill/>
        </p:spPr>
        <p:txBody>
          <a:bodyPr wrap="square" rtlCol="0">
            <a:spAutoFit/>
          </a:bodyPr>
          <a:lstStyle/>
          <a:p>
            <a:r>
              <a:rPr lang="en-CA" sz="1400" i="1" dirty="0"/>
              <a:t>Source: Arcadis, “Introduction to the Land Use Allocation System (LUAS)”,Workshop #1, June 25, 2024.</a:t>
            </a:r>
          </a:p>
        </p:txBody>
      </p:sp>
    </p:spTree>
    <p:extLst>
      <p:ext uri="{BB962C8B-B14F-4D97-AF65-F5344CB8AC3E}">
        <p14:creationId xmlns:p14="http://schemas.microsoft.com/office/powerpoint/2010/main" val="947146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9557-E9F9-4532-8F25-2415A4FEC651}"/>
              </a:ext>
            </a:extLst>
          </p:cNvPr>
          <p:cNvSpPr>
            <a:spLocks noGrp="1"/>
          </p:cNvSpPr>
          <p:nvPr>
            <p:ph type="title"/>
          </p:nvPr>
        </p:nvSpPr>
        <p:spPr>
          <a:xfrm>
            <a:off x="418010" y="278675"/>
            <a:ext cx="6347713" cy="609600"/>
          </a:xfrm>
        </p:spPr>
        <p:txBody>
          <a:bodyPr>
            <a:normAutofit fontScale="90000"/>
          </a:bodyPr>
          <a:lstStyle/>
          <a:p>
            <a:r>
              <a:rPr lang="en-CA" dirty="0"/>
              <a:t>Observations (a preliminary list)</a:t>
            </a:r>
          </a:p>
        </p:txBody>
      </p:sp>
      <p:sp>
        <p:nvSpPr>
          <p:cNvPr id="6" name="Content Placeholder 5">
            <a:extLst>
              <a:ext uri="{FF2B5EF4-FFF2-40B4-BE49-F238E27FC236}">
                <a16:creationId xmlns:a16="http://schemas.microsoft.com/office/drawing/2014/main" id="{FB06EB9D-3719-463C-8ED3-7E6A76C9B4CF}"/>
              </a:ext>
            </a:extLst>
          </p:cNvPr>
          <p:cNvSpPr>
            <a:spLocks noGrp="1"/>
          </p:cNvSpPr>
          <p:nvPr>
            <p:ph idx="1"/>
          </p:nvPr>
        </p:nvSpPr>
        <p:spPr>
          <a:xfrm>
            <a:off x="491612" y="1013787"/>
            <a:ext cx="7668319" cy="5456681"/>
          </a:xfrm>
        </p:spPr>
        <p:txBody>
          <a:bodyPr>
            <a:normAutofit fontScale="77500" lnSpcReduction="20000"/>
          </a:bodyPr>
          <a:lstStyle/>
          <a:p>
            <a:r>
              <a:rPr lang="en-CA" dirty="0"/>
              <a:t>Population is usually projected by age &amp; sex (and maybe immigration status), but this categorization is lost during the disaggregation process.</a:t>
            </a:r>
          </a:p>
          <a:p>
            <a:pPr lvl="1"/>
            <a:r>
              <a:rPr lang="en-CA" dirty="0" err="1"/>
              <a:t>PopSyn</a:t>
            </a:r>
            <a:r>
              <a:rPr lang="en-CA" dirty="0"/>
              <a:t> then makes its own assumptions about pop &amp; sex distributions.</a:t>
            </a:r>
          </a:p>
          <a:p>
            <a:pPr lvl="1"/>
            <a:r>
              <a:rPr lang="en-CA" dirty="0"/>
              <a:t>Immigration status not explicit in current models.</a:t>
            </a:r>
          </a:p>
          <a:p>
            <a:pPr lvl="1"/>
            <a:r>
              <a:rPr lang="en-CA" dirty="0"/>
              <a:t>Can generally be assumed to be inconsistent with the aggregate forecasts.</a:t>
            </a:r>
          </a:p>
          <a:p>
            <a:r>
              <a:rPr lang="en-CA" dirty="0"/>
              <a:t>Employment is usually projected by industry and/or land use type.</a:t>
            </a:r>
          </a:p>
          <a:p>
            <a:pPr lvl="1"/>
            <a:r>
              <a:rPr lang="en-CA" dirty="0" err="1"/>
              <a:t>EmpSyn</a:t>
            </a:r>
            <a:r>
              <a:rPr lang="en-CA" dirty="0"/>
              <a:t> splits total jobs by occupation type &amp; employment status (FT/PT) with no explicit consideration of industry or land use type.</a:t>
            </a:r>
          </a:p>
          <a:p>
            <a:r>
              <a:rPr lang="en-CA" dirty="0"/>
              <a:t>Implicit/explicit coupling of pop forecasts with housing &amp; emp forecasts with land use.</a:t>
            </a:r>
          </a:p>
          <a:p>
            <a:pPr lvl="1"/>
            <a:r>
              <a:rPr lang="en-CA" dirty="0"/>
              <a:t>Implications for using demand models for housing policy analysis?</a:t>
            </a:r>
          </a:p>
          <a:p>
            <a:r>
              <a:rPr lang="en-CA" dirty="0"/>
              <a:t>Regions are using different methods/assumptions.</a:t>
            </a:r>
          </a:p>
          <a:p>
            <a:pPr lvl="1"/>
            <a:r>
              <a:rPr lang="en-CA" dirty="0"/>
              <a:t>Strength: LOTS of local knowledge going into the analysis.</a:t>
            </a:r>
          </a:p>
          <a:p>
            <a:pPr lvl="1"/>
            <a:r>
              <a:rPr lang="en-CA" dirty="0"/>
              <a:t>BUT: Consistency in overall forecasts?</a:t>
            </a:r>
          </a:p>
          <a:p>
            <a:pPr lvl="1"/>
            <a:r>
              <a:rPr lang="en-CA" dirty="0"/>
              <a:t>Implications for consistency within a regional model such as GTAModel?</a:t>
            </a:r>
          </a:p>
          <a:p>
            <a:r>
              <a:rPr lang="en-CA" dirty="0"/>
              <a:t>Ease of generating alternative pop/emp scenarios?</a:t>
            </a:r>
          </a:p>
          <a:p>
            <a:pPr lvl="1"/>
            <a:r>
              <a:rPr lang="en-CA" dirty="0"/>
              <a:t>Procedures are very data &amp; labour intensive.</a:t>
            </a:r>
          </a:p>
          <a:p>
            <a:pPr lvl="1"/>
            <a:r>
              <a:rPr lang="en-CA" dirty="0"/>
              <a:t>Lots of interconnected assumptions.</a:t>
            </a:r>
          </a:p>
          <a:p>
            <a:r>
              <a:rPr lang="en-CA" dirty="0"/>
              <a:t>LUAS appears to be unique in that it is sensitive to transport network accessibility.</a:t>
            </a:r>
          </a:p>
          <a:p>
            <a:pPr lvl="1"/>
            <a:r>
              <a:rPr lang="en-CA" dirty="0"/>
              <a:t>But means pop/emp forecasts change with network changes.</a:t>
            </a:r>
          </a:p>
          <a:p>
            <a:pPr lvl="1"/>
            <a:r>
              <a:rPr lang="en-CA" dirty="0"/>
              <a:t>Maybe a good thing, but also has issues.</a:t>
            </a:r>
          </a:p>
          <a:p>
            <a:endParaRPr lang="en-CA" dirty="0"/>
          </a:p>
        </p:txBody>
      </p:sp>
      <p:sp>
        <p:nvSpPr>
          <p:cNvPr id="4" name="Slide Number Placeholder 3">
            <a:extLst>
              <a:ext uri="{FF2B5EF4-FFF2-40B4-BE49-F238E27FC236}">
                <a16:creationId xmlns:a16="http://schemas.microsoft.com/office/drawing/2014/main" id="{A9A6D649-DEC2-4352-9D66-1A0D2EB94370}"/>
              </a:ext>
            </a:extLst>
          </p:cNvPr>
          <p:cNvSpPr>
            <a:spLocks noGrp="1"/>
          </p:cNvSpPr>
          <p:nvPr>
            <p:ph type="sldNum" sz="quarter" idx="12"/>
          </p:nvPr>
        </p:nvSpPr>
        <p:spPr/>
        <p:txBody>
          <a:bodyPr/>
          <a:lstStyle/>
          <a:p>
            <a:fld id="{8D0A860F-2FA0-4808-9137-C1414C4D7E10}" type="slidenum">
              <a:rPr lang="en-CA" smtClean="0"/>
              <a:t>34</a:t>
            </a:fld>
            <a:endParaRPr lang="en-CA" dirty="0"/>
          </a:p>
        </p:txBody>
      </p:sp>
    </p:spTree>
    <p:extLst>
      <p:ext uri="{BB962C8B-B14F-4D97-AF65-F5344CB8AC3E}">
        <p14:creationId xmlns:p14="http://schemas.microsoft.com/office/powerpoint/2010/main" val="3488405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Other Business</a:t>
            </a:r>
          </a:p>
        </p:txBody>
      </p:sp>
      <p:sp>
        <p:nvSpPr>
          <p:cNvPr id="4" name="Slide Number Placeholder 3"/>
          <p:cNvSpPr>
            <a:spLocks noGrp="1"/>
          </p:cNvSpPr>
          <p:nvPr>
            <p:ph type="sldNum" sz="quarter" idx="12"/>
          </p:nvPr>
        </p:nvSpPr>
        <p:spPr/>
        <p:txBody>
          <a:bodyPr/>
          <a:lstStyle/>
          <a:p>
            <a:fld id="{8D0A860F-2FA0-4808-9137-C1414C4D7E10}" type="slidenum">
              <a:rPr lang="en-CA" smtClean="0"/>
              <a:t>35</a:t>
            </a:fld>
            <a:endParaRPr lang="en-CA" dirty="0"/>
          </a:p>
        </p:txBody>
      </p:sp>
      <p:pic>
        <p:nvPicPr>
          <p:cNvPr id="5" name="Picture 2" descr="http://passionpridepurpose.com/wp-content/uploads/2014/07/question-marks-pictur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6182" y="2160588"/>
            <a:ext cx="5175249"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011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93EEE-C98A-46BF-BED1-E81835E3A3AF}"/>
              </a:ext>
            </a:extLst>
          </p:cNvPr>
          <p:cNvSpPr>
            <a:spLocks noGrp="1"/>
          </p:cNvSpPr>
          <p:nvPr>
            <p:ph type="title"/>
          </p:nvPr>
        </p:nvSpPr>
        <p:spPr>
          <a:xfrm>
            <a:off x="470262" y="451512"/>
            <a:ext cx="8038012" cy="1320800"/>
          </a:xfrm>
        </p:spPr>
        <p:txBody>
          <a:bodyPr/>
          <a:lstStyle/>
          <a:p>
            <a:r>
              <a:rPr lang="en-CA" dirty="0"/>
              <a:t>2025-26 Meeting Schedule</a:t>
            </a:r>
          </a:p>
        </p:txBody>
      </p:sp>
      <p:sp>
        <p:nvSpPr>
          <p:cNvPr id="3" name="Content Placeholder 2">
            <a:extLst>
              <a:ext uri="{FF2B5EF4-FFF2-40B4-BE49-F238E27FC236}">
                <a16:creationId xmlns:a16="http://schemas.microsoft.com/office/drawing/2014/main" id="{50062D0D-D97C-4ECA-82CB-4F881CB4EC9A}"/>
              </a:ext>
            </a:extLst>
          </p:cNvPr>
          <p:cNvSpPr>
            <a:spLocks noGrp="1"/>
          </p:cNvSpPr>
          <p:nvPr>
            <p:ph idx="1"/>
          </p:nvPr>
        </p:nvSpPr>
        <p:spPr>
          <a:xfrm>
            <a:off x="548637" y="1368110"/>
            <a:ext cx="8212185" cy="4874646"/>
          </a:xfrm>
        </p:spPr>
        <p:txBody>
          <a:bodyPr>
            <a:normAutofit fontScale="92500" lnSpcReduction="10000"/>
          </a:bodyPr>
          <a:lstStyle/>
          <a:p>
            <a:pPr marL="0">
              <a:lnSpc>
                <a:spcPct val="115000"/>
              </a:lnSpc>
              <a:spcBef>
                <a:spcPts val="0"/>
              </a:spcBef>
            </a:pPr>
            <a:r>
              <a:rPr lang="en-CA" sz="2300" b="1" i="1" dirty="0">
                <a:solidFill>
                  <a:srgbClr val="FF0000"/>
                </a:solidFill>
                <a:latin typeface="Calibri" panose="020F0502020204030204" pitchFamily="34" charset="0"/>
                <a:ea typeface="Calibri" panose="020F0502020204030204" pitchFamily="34" charset="0"/>
                <a:cs typeface="Calibri" panose="020F0502020204030204" pitchFamily="34" charset="0"/>
              </a:rPr>
              <a:t>No meetings in July &amp; August. As the song says, “See you in September”.</a:t>
            </a:r>
          </a:p>
          <a:p>
            <a:pPr marL="0" indent="0">
              <a:lnSpc>
                <a:spcPct val="115000"/>
              </a:lnSpc>
              <a:spcBef>
                <a:spcPts val="0"/>
              </a:spcBef>
              <a:buNone/>
            </a:pPr>
            <a:endParaRPr lang="en-CA" sz="23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a:lnSpc>
                <a:spcPct val="115000"/>
              </a:lnSpc>
              <a:spcBef>
                <a:spcPts val="0"/>
              </a:spcBef>
            </a:pPr>
            <a:r>
              <a:rPr lang="en-CA" sz="2300" b="1" i="1" dirty="0">
                <a:latin typeface="Calibri" panose="020F0502020204030204" pitchFamily="34" charset="0"/>
                <a:ea typeface="Calibri" panose="020F0502020204030204" pitchFamily="34" charset="0"/>
                <a:cs typeface="Calibri" panose="020F0502020204030204" pitchFamily="34" charset="0"/>
              </a:rPr>
              <a:t>TMG Technical Advisory Committee Meetings (10:00-12:00):</a:t>
            </a:r>
            <a:endParaRPr lang="en-CA" sz="2300" dirty="0">
              <a:latin typeface="Calibri" panose="020F0502020204030204" pitchFamily="34" charset="0"/>
              <a:ea typeface="Calibri" panose="020F0502020204030204" pitchFamily="34" charset="0"/>
              <a:cs typeface="Times New Roman" panose="02020603050405020304" pitchFamily="18" charset="0"/>
            </a:endParaRPr>
          </a:p>
          <a:p>
            <a:pPr marL="800100" lvl="2">
              <a:lnSpc>
                <a:spcPct val="115000"/>
              </a:lnSpc>
              <a:spcBef>
                <a:spcPts val="0"/>
              </a:spcBef>
            </a:pPr>
            <a:r>
              <a:rPr lang="en-CA" sz="1600" dirty="0">
                <a:latin typeface="Calibri" panose="020F0502020204030204" pitchFamily="34" charset="0"/>
                <a:ea typeface="Calibri" panose="020F0502020204030204" pitchFamily="34" charset="0"/>
                <a:cs typeface="Calibri" panose="020F0502020204030204" pitchFamily="34" charset="0"/>
              </a:rPr>
              <a:t>November 4, 2026</a:t>
            </a:r>
          </a:p>
          <a:p>
            <a:pPr marL="800100" lvl="2">
              <a:lnSpc>
                <a:spcPct val="115000"/>
              </a:lnSpc>
              <a:spcBef>
                <a:spcPts val="0"/>
              </a:spcBef>
            </a:pPr>
            <a:r>
              <a:rPr lang="en-CA" sz="1600" dirty="0">
                <a:latin typeface="Calibri" panose="020F0502020204030204" pitchFamily="34" charset="0"/>
                <a:ea typeface="Calibri" panose="020F0502020204030204" pitchFamily="34" charset="0"/>
                <a:cs typeface="Calibri" panose="020F0502020204030204" pitchFamily="34" charset="0"/>
              </a:rPr>
              <a:t>January 6, 2027</a:t>
            </a:r>
          </a:p>
          <a:p>
            <a:pPr marL="800100" lvl="2">
              <a:lnSpc>
                <a:spcPct val="115000"/>
              </a:lnSpc>
              <a:spcBef>
                <a:spcPts val="0"/>
              </a:spcBef>
            </a:pPr>
            <a:r>
              <a:rPr lang="en-CA" sz="1600" dirty="0">
                <a:latin typeface="Calibri" panose="020F0502020204030204" pitchFamily="34" charset="0"/>
                <a:ea typeface="Calibri" panose="020F0502020204030204" pitchFamily="34" charset="0"/>
                <a:cs typeface="Calibri" panose="020F0502020204030204" pitchFamily="34" charset="0"/>
              </a:rPr>
              <a:t>February 3, 2027</a:t>
            </a:r>
          </a:p>
          <a:p>
            <a:pPr marL="0">
              <a:lnSpc>
                <a:spcPct val="115000"/>
              </a:lnSpc>
              <a:spcBef>
                <a:spcPts val="0"/>
              </a:spcBef>
            </a:pPr>
            <a:r>
              <a:rPr lang="en-CA" sz="2300" b="1" i="1" dirty="0">
                <a:latin typeface="Calibri" panose="020F0502020204030204" pitchFamily="34" charset="0"/>
                <a:ea typeface="Calibri" panose="020F0502020204030204" pitchFamily="34" charset="0"/>
                <a:cs typeface="Calibri" panose="020F0502020204030204" pitchFamily="34" charset="0"/>
              </a:rPr>
              <a:t>TMG Workshops (10:00-12:00):</a:t>
            </a:r>
            <a:endParaRPr lang="en-CA" sz="2300" dirty="0">
              <a:latin typeface="Calibri" panose="020F0502020204030204" pitchFamily="34" charset="0"/>
              <a:ea typeface="Calibri" panose="020F0502020204030204" pitchFamily="34" charset="0"/>
              <a:cs typeface="Times New Roman" panose="02020603050405020304" pitchFamily="18" charset="0"/>
            </a:endParaRPr>
          </a:p>
          <a:p>
            <a:pPr marL="800100" lvl="2">
              <a:lnSpc>
                <a:spcPct val="115000"/>
              </a:lnSpc>
              <a:spcBef>
                <a:spcPts val="0"/>
              </a:spcBef>
            </a:pPr>
            <a:r>
              <a:rPr lang="en-CA" sz="1600" dirty="0">
                <a:latin typeface="Calibri" panose="020F0502020204030204" pitchFamily="34" charset="0"/>
                <a:ea typeface="Calibri" panose="020F0502020204030204" pitchFamily="34" charset="0"/>
                <a:cs typeface="Times New Roman" panose="02020603050405020304" pitchFamily="18" charset="0"/>
              </a:rPr>
              <a:t>September 9, 2026</a:t>
            </a:r>
          </a:p>
          <a:p>
            <a:pPr marL="800100" lvl="2">
              <a:lnSpc>
                <a:spcPct val="115000"/>
              </a:lnSpc>
              <a:spcBef>
                <a:spcPts val="0"/>
              </a:spcBef>
            </a:pPr>
            <a:r>
              <a:rPr lang="en-CA" sz="1600" dirty="0">
                <a:latin typeface="Calibri" panose="020F0502020204030204" pitchFamily="34" charset="0"/>
                <a:ea typeface="Calibri" panose="020F0502020204030204" pitchFamily="34" charset="0"/>
                <a:cs typeface="Times New Roman" panose="02020603050405020304" pitchFamily="18" charset="0"/>
              </a:rPr>
              <a:t>December </a:t>
            </a:r>
            <a:r>
              <a:rPr lang="en-CA" dirty="0">
                <a:latin typeface="Calibri" panose="020F0502020204030204" pitchFamily="34" charset="0"/>
                <a:ea typeface="Calibri" panose="020F0502020204030204" pitchFamily="34" charset="0"/>
                <a:cs typeface="Times New Roman" panose="02020603050405020304" pitchFamily="18" charset="0"/>
              </a:rPr>
              <a:t>2, 2026</a:t>
            </a:r>
          </a:p>
          <a:p>
            <a:pPr marL="0">
              <a:lnSpc>
                <a:spcPct val="115000"/>
              </a:lnSpc>
              <a:spcBef>
                <a:spcPts val="0"/>
              </a:spcBef>
            </a:pPr>
            <a:r>
              <a:rPr lang="en-CA" sz="2300" b="1" i="1" dirty="0">
                <a:latin typeface="Calibri" panose="020F0502020204030204" pitchFamily="34" charset="0"/>
                <a:ea typeface="Calibri" panose="020F0502020204030204" pitchFamily="34" charset="0"/>
                <a:cs typeface="Calibri" panose="020F0502020204030204" pitchFamily="34" charset="0"/>
              </a:rPr>
              <a:t>TMG Steering Committee Meetings (10:00-12:00):</a:t>
            </a:r>
          </a:p>
          <a:p>
            <a:pPr marL="800100" lvl="2">
              <a:lnSpc>
                <a:spcPct val="115000"/>
              </a:lnSpc>
              <a:spcBef>
                <a:spcPts val="0"/>
              </a:spcBef>
            </a:pPr>
            <a:r>
              <a:rPr lang="en-GB" sz="1600" dirty="0">
                <a:solidFill>
                  <a:schemeClr val="tx1"/>
                </a:solidFill>
                <a:latin typeface="Calibri" panose="020F0502020204030204" pitchFamily="34" charset="0"/>
                <a:cs typeface="Calibri" panose="020F0502020204030204" pitchFamily="34" charset="0"/>
              </a:rPr>
              <a:t>October 7, 2026</a:t>
            </a:r>
          </a:p>
          <a:p>
            <a:pPr marL="800100" lvl="2">
              <a:lnSpc>
                <a:spcPct val="115000"/>
              </a:lnSpc>
              <a:spcBef>
                <a:spcPts val="0"/>
              </a:spcBef>
            </a:pPr>
            <a:r>
              <a:rPr lang="en-GB" sz="1600" dirty="0">
                <a:solidFill>
                  <a:schemeClr val="tx1"/>
                </a:solidFill>
                <a:latin typeface="Calibri" panose="020F0502020204030204" pitchFamily="34" charset="0"/>
                <a:cs typeface="Calibri" panose="020F0502020204030204" pitchFamily="34" charset="0"/>
              </a:rPr>
              <a:t>March 2,2027</a:t>
            </a:r>
          </a:p>
          <a:p>
            <a:pPr marL="0">
              <a:lnSpc>
                <a:spcPct val="115000"/>
              </a:lnSpc>
              <a:spcBef>
                <a:spcPts val="0"/>
              </a:spcBef>
            </a:pPr>
            <a:endParaRPr lang="en-GB" sz="2700" dirty="0">
              <a:solidFill>
                <a:schemeClr val="tx1"/>
              </a:solidFill>
              <a:latin typeface="Calibri" panose="020F0502020204030204" pitchFamily="34" charset="0"/>
              <a:cs typeface="Calibri" panose="020F0502020204030204" pitchFamily="34" charset="0"/>
            </a:endParaRPr>
          </a:p>
          <a:p>
            <a:pPr marL="0">
              <a:lnSpc>
                <a:spcPct val="115000"/>
              </a:lnSpc>
              <a:spcBef>
                <a:spcPts val="0"/>
              </a:spcBef>
            </a:pPr>
            <a:r>
              <a:rPr lang="en-GB" sz="2700" dirty="0">
                <a:solidFill>
                  <a:schemeClr val="tx1"/>
                </a:solidFill>
                <a:latin typeface="Calibri" panose="020F0502020204030204" pitchFamily="34" charset="0"/>
                <a:cs typeface="Calibri" panose="020F0502020204030204" pitchFamily="34" charset="0"/>
              </a:rPr>
              <a:t>All meetings online on MS Teams.</a:t>
            </a:r>
            <a:endParaRPr lang="en-GB" sz="2500" dirty="0">
              <a:solidFill>
                <a:schemeClr val="tx1"/>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A3CFDC9-3D8D-4428-9CB6-B2532596F36B}"/>
              </a:ext>
            </a:extLst>
          </p:cNvPr>
          <p:cNvSpPr>
            <a:spLocks noGrp="1"/>
          </p:cNvSpPr>
          <p:nvPr>
            <p:ph type="sldNum" sz="quarter" idx="12"/>
          </p:nvPr>
        </p:nvSpPr>
        <p:spPr/>
        <p:txBody>
          <a:bodyPr/>
          <a:lstStyle/>
          <a:p>
            <a:fld id="{8D0A860F-2FA0-4808-9137-C1414C4D7E10}" type="slidenum">
              <a:rPr lang="en-CA" smtClean="0"/>
              <a:t>36</a:t>
            </a:fld>
            <a:endParaRPr lang="en-CA" dirty="0"/>
          </a:p>
        </p:txBody>
      </p:sp>
    </p:spTree>
    <p:extLst>
      <p:ext uri="{BB962C8B-B14F-4D97-AF65-F5344CB8AC3E}">
        <p14:creationId xmlns:p14="http://schemas.microsoft.com/office/powerpoint/2010/main" val="2570511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47548"/>
            <a:ext cx="8421050" cy="1299411"/>
          </a:xfrm>
        </p:spPr>
        <p:txBody>
          <a:bodyPr>
            <a:normAutofit fontScale="90000"/>
          </a:bodyPr>
          <a:lstStyle/>
          <a:p>
            <a:r>
              <a:rPr lang="en-CA" dirty="0"/>
              <a:t>We are adjourned! Thank you!</a:t>
            </a:r>
            <a:br>
              <a:rPr lang="en-CA" dirty="0"/>
            </a:br>
            <a:endParaRPr lang="en-CA" dirty="0"/>
          </a:p>
        </p:txBody>
      </p:sp>
      <p:sp>
        <p:nvSpPr>
          <p:cNvPr id="4" name="Slide Number Placeholder 3"/>
          <p:cNvSpPr>
            <a:spLocks noGrp="1"/>
          </p:cNvSpPr>
          <p:nvPr>
            <p:ph type="sldNum" sz="quarter" idx="12"/>
          </p:nvPr>
        </p:nvSpPr>
        <p:spPr/>
        <p:txBody>
          <a:bodyPr/>
          <a:lstStyle/>
          <a:p>
            <a:fld id="{8D0A860F-2FA0-4808-9137-C1414C4D7E10}" type="slidenum">
              <a:rPr lang="en-CA" smtClean="0"/>
              <a:t>37</a:t>
            </a:fld>
            <a:endParaRPr lang="en-CA"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048430" y="4847361"/>
            <a:ext cx="5943600" cy="1768475"/>
          </a:xfrm>
          <a:prstGeom prst="rect">
            <a:avLst/>
          </a:prstGeom>
        </p:spPr>
      </p:pic>
      <p:sp>
        <p:nvSpPr>
          <p:cNvPr id="6" name="WordArt 4"/>
          <p:cNvSpPr>
            <a:spLocks noChangeArrowheads="1" noChangeShapeType="1" noTextEdit="1"/>
          </p:cNvSpPr>
          <p:nvPr/>
        </p:nvSpPr>
        <p:spPr bwMode="auto">
          <a:xfrm>
            <a:off x="-8970" y="1750523"/>
            <a:ext cx="7054850" cy="3462338"/>
          </a:xfrm>
          <a:prstGeom prst="rect">
            <a:avLst/>
          </a:prstGeom>
        </p:spPr>
        <p:txBody>
          <a:bodyPr wrap="none" fromWordArt="1">
            <a:prstTxWarp prst="textCascadeUp">
              <a:avLst>
                <a:gd name="adj" fmla="val 44444"/>
              </a:avLst>
            </a:prstTxWarp>
            <a:scene3d>
              <a:camera prst="legacyPerspectiveFront">
                <a:rot lat="20519979" lon="1080000" rev="0"/>
              </a:camera>
              <a:lightRig rig="legacyHarsh2" dir="b"/>
            </a:scene3d>
            <a:sp3d extrusionH="430200" prstMaterial="legacyMatte">
              <a:extrusionClr>
                <a:srgbClr val="FF6600"/>
              </a:extrusionClr>
            </a:sp3d>
          </a:bodyPr>
          <a:lstStyle/>
          <a:p>
            <a:pPr algn="ctr"/>
            <a:r>
              <a:rPr lang="en-CA" sz="3600" kern="10" dirty="0">
                <a:ln w="9525">
                  <a:round/>
                  <a:headEnd/>
                  <a:tailEnd/>
                </a:ln>
                <a:gradFill rotWithShape="1">
                  <a:gsLst>
                    <a:gs pos="0">
                      <a:srgbClr val="FFE701"/>
                    </a:gs>
                    <a:gs pos="100000">
                      <a:srgbClr val="FE3E02"/>
                    </a:gs>
                  </a:gsLst>
                  <a:lin ang="5400000" scaled="1"/>
                </a:gradFill>
                <a:latin typeface="Impact"/>
              </a:rPr>
              <a:t>The End!</a:t>
            </a:r>
          </a:p>
        </p:txBody>
      </p:sp>
    </p:spTree>
    <p:extLst>
      <p:ext uri="{BB962C8B-B14F-4D97-AF65-F5344CB8AC3E}">
        <p14:creationId xmlns:p14="http://schemas.microsoft.com/office/powerpoint/2010/main" val="1322758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7AD32-528C-4266-9179-014FA79F042E}"/>
              </a:ext>
            </a:extLst>
          </p:cNvPr>
          <p:cNvSpPr>
            <a:spLocks noGrp="1"/>
          </p:cNvSpPr>
          <p:nvPr>
            <p:ph type="title"/>
          </p:nvPr>
        </p:nvSpPr>
        <p:spPr/>
        <p:txBody>
          <a:bodyPr/>
          <a:lstStyle/>
          <a:p>
            <a:r>
              <a:rPr lang="en-CA" dirty="0"/>
              <a:t>GGH Network Update</a:t>
            </a:r>
          </a:p>
        </p:txBody>
      </p:sp>
      <p:sp>
        <p:nvSpPr>
          <p:cNvPr id="3" name="Content Placeholder 2">
            <a:extLst>
              <a:ext uri="{FF2B5EF4-FFF2-40B4-BE49-F238E27FC236}">
                <a16:creationId xmlns:a16="http://schemas.microsoft.com/office/drawing/2014/main" id="{F1156945-A6D7-4F84-BE1C-C1F76FBD5493}"/>
              </a:ext>
            </a:extLst>
          </p:cNvPr>
          <p:cNvSpPr>
            <a:spLocks noGrp="1"/>
          </p:cNvSpPr>
          <p:nvPr>
            <p:ph idx="1"/>
          </p:nvPr>
        </p:nvSpPr>
        <p:spPr/>
        <p:txBody>
          <a:bodyPr/>
          <a:lstStyle/>
          <a:p>
            <a:r>
              <a:rPr lang="en-CA" dirty="0"/>
              <a:t>Have assigned 2022 TTS to network</a:t>
            </a:r>
          </a:p>
          <a:p>
            <a:pPr lvl="1"/>
            <a:r>
              <a:rPr lang="en-CA" dirty="0"/>
              <a:t>Started validation</a:t>
            </a:r>
          </a:p>
          <a:p>
            <a:r>
              <a:rPr lang="en-CA" dirty="0"/>
              <a:t>To Do</a:t>
            </a:r>
          </a:p>
          <a:p>
            <a:pPr lvl="1"/>
            <a:r>
              <a:rPr lang="en-CA" dirty="0"/>
              <a:t>Fine tune centroid connectors</a:t>
            </a:r>
          </a:p>
          <a:p>
            <a:pPr lvl="1"/>
            <a:r>
              <a:rPr lang="en-CA" dirty="0"/>
              <a:t>Potentially adjust some GGH regions</a:t>
            </a:r>
          </a:p>
          <a:p>
            <a:pPr lvl="1"/>
            <a:r>
              <a:rPr lang="en-CA" dirty="0"/>
              <a:t>Continue validation</a:t>
            </a:r>
          </a:p>
          <a:p>
            <a:pPr lvl="1"/>
            <a:endParaRPr lang="en-CA" dirty="0"/>
          </a:p>
        </p:txBody>
      </p:sp>
    </p:spTree>
    <p:extLst>
      <p:ext uri="{BB962C8B-B14F-4D97-AF65-F5344CB8AC3E}">
        <p14:creationId xmlns:p14="http://schemas.microsoft.com/office/powerpoint/2010/main" val="3249101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676B4-F566-44E1-B2DC-E7087DC52CC5}"/>
              </a:ext>
            </a:extLst>
          </p:cNvPr>
          <p:cNvSpPr>
            <a:spLocks noGrp="1"/>
          </p:cNvSpPr>
          <p:nvPr>
            <p:ph type="title"/>
          </p:nvPr>
        </p:nvSpPr>
        <p:spPr/>
        <p:txBody>
          <a:bodyPr/>
          <a:lstStyle/>
          <a:p>
            <a:r>
              <a:rPr lang="en-CA" dirty="0"/>
              <a:t>Parking Data</a:t>
            </a:r>
          </a:p>
        </p:txBody>
      </p:sp>
      <p:sp>
        <p:nvSpPr>
          <p:cNvPr id="3" name="Content Placeholder 2">
            <a:extLst>
              <a:ext uri="{FF2B5EF4-FFF2-40B4-BE49-F238E27FC236}">
                <a16:creationId xmlns:a16="http://schemas.microsoft.com/office/drawing/2014/main" id="{56D82665-9905-4A40-9483-C7FD631FBF8E}"/>
              </a:ext>
            </a:extLst>
          </p:cNvPr>
          <p:cNvSpPr>
            <a:spLocks noGrp="1"/>
          </p:cNvSpPr>
          <p:nvPr>
            <p:ph idx="1"/>
          </p:nvPr>
        </p:nvSpPr>
        <p:spPr>
          <a:xfrm>
            <a:off x="609599" y="1609196"/>
            <a:ext cx="6347714" cy="3880773"/>
          </a:xfrm>
        </p:spPr>
        <p:txBody>
          <a:bodyPr/>
          <a:lstStyle/>
          <a:p>
            <a:r>
              <a:rPr lang="en-CA" dirty="0"/>
              <a:t>Mostly collected, from open data sites</a:t>
            </a:r>
          </a:p>
          <a:p>
            <a:r>
              <a:rPr lang="en-CA" dirty="0"/>
              <a:t>If you have data to share, please reach out</a:t>
            </a:r>
          </a:p>
          <a:p>
            <a:pPr marL="0" indent="0">
              <a:buNone/>
            </a:pPr>
            <a:endParaRPr lang="en-CA" dirty="0"/>
          </a:p>
        </p:txBody>
      </p:sp>
      <p:graphicFrame>
        <p:nvGraphicFramePr>
          <p:cNvPr id="6" name="Table 5">
            <a:extLst>
              <a:ext uri="{FF2B5EF4-FFF2-40B4-BE49-F238E27FC236}">
                <a16:creationId xmlns:a16="http://schemas.microsoft.com/office/drawing/2014/main" id="{CFE1A060-3F00-442A-AAF4-960804FE7D5C}"/>
              </a:ext>
            </a:extLst>
          </p:cNvPr>
          <p:cNvGraphicFramePr>
            <a:graphicFrameLocks noGrp="1"/>
          </p:cNvGraphicFramePr>
          <p:nvPr>
            <p:extLst>
              <p:ext uri="{D42A27DB-BD31-4B8C-83A1-F6EECF244321}">
                <p14:modId xmlns:p14="http://schemas.microsoft.com/office/powerpoint/2010/main" val="889365181"/>
              </p:ext>
            </p:extLst>
          </p:nvPr>
        </p:nvGraphicFramePr>
        <p:xfrm>
          <a:off x="609598" y="2929995"/>
          <a:ext cx="6715433" cy="2890700"/>
        </p:xfrm>
        <a:graphic>
          <a:graphicData uri="http://schemas.openxmlformats.org/drawingml/2006/table">
            <a:tbl>
              <a:tblPr/>
              <a:tblGrid>
                <a:gridCol w="1950235">
                  <a:extLst>
                    <a:ext uri="{9D8B030D-6E8A-4147-A177-3AD203B41FA5}">
                      <a16:colId xmlns:a16="http://schemas.microsoft.com/office/drawing/2014/main" val="566603261"/>
                    </a:ext>
                  </a:extLst>
                </a:gridCol>
                <a:gridCol w="1931837">
                  <a:extLst>
                    <a:ext uri="{9D8B030D-6E8A-4147-A177-3AD203B41FA5}">
                      <a16:colId xmlns:a16="http://schemas.microsoft.com/office/drawing/2014/main" val="2426985340"/>
                    </a:ext>
                  </a:extLst>
                </a:gridCol>
                <a:gridCol w="1950235">
                  <a:extLst>
                    <a:ext uri="{9D8B030D-6E8A-4147-A177-3AD203B41FA5}">
                      <a16:colId xmlns:a16="http://schemas.microsoft.com/office/drawing/2014/main" val="1930405989"/>
                    </a:ext>
                  </a:extLst>
                </a:gridCol>
                <a:gridCol w="883126">
                  <a:extLst>
                    <a:ext uri="{9D8B030D-6E8A-4147-A177-3AD203B41FA5}">
                      <a16:colId xmlns:a16="http://schemas.microsoft.com/office/drawing/2014/main" val="1454483767"/>
                    </a:ext>
                  </a:extLst>
                </a:gridCol>
              </a:tblGrid>
              <a:tr h="289070">
                <a:tc>
                  <a:txBody>
                    <a:bodyPr/>
                    <a:lstStyle/>
                    <a:p>
                      <a:pPr algn="l" fontAlgn="b"/>
                      <a:r>
                        <a:rPr lang="en-CA" sz="1200" b="1" i="0" u="none" strike="noStrike" dirty="0">
                          <a:solidFill>
                            <a:srgbClr val="000000"/>
                          </a:solidFill>
                          <a:effectLst/>
                          <a:latin typeface="Calibri" panose="020F0502020204030204" pitchFamily="34" charset="0"/>
                        </a:rPr>
                        <a:t>Region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200" b="1" i="0" u="none" strike="noStrike">
                          <a:solidFill>
                            <a:srgbClr val="000000"/>
                          </a:solidFill>
                          <a:effectLst/>
                          <a:latin typeface="Calibri" panose="020F0502020204030204" pitchFamily="34" charset="0"/>
                        </a:rPr>
                        <a:t>Data Collected</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200" b="0" i="0" u="none" strike="noStrike">
                          <a:solidFill>
                            <a:srgbClr val="000000"/>
                          </a:solidFill>
                          <a:effectLst/>
                          <a:latin typeface="Calibri" panose="020F0502020204030204" pitchFamily="34" charset="0"/>
                        </a:rPr>
                        <a:t>Niagara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200" b="0" i="0" u="none" strike="noStrike">
                          <a:solidFill>
                            <a:srgbClr val="00B050"/>
                          </a:solidFill>
                          <a:effectLst/>
                          <a:latin typeface="Calibri" panose="020F0502020204030204" pitchFamily="34" charset="0"/>
                        </a:rPr>
                        <a:t>Y</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6328087"/>
                  </a:ext>
                </a:extLst>
              </a:tr>
              <a:tr h="289070">
                <a:tc>
                  <a:txBody>
                    <a:bodyPr/>
                    <a:lstStyle/>
                    <a:p>
                      <a:pPr algn="l" fontAlgn="b"/>
                      <a:r>
                        <a:rPr lang="en-CA" sz="1200" b="0" i="0" u="none" strike="noStrike" dirty="0">
                          <a:solidFill>
                            <a:srgbClr val="000000"/>
                          </a:solidFill>
                          <a:effectLst/>
                          <a:latin typeface="Calibri" panose="020F0502020204030204" pitchFamily="34" charset="0"/>
                        </a:rPr>
                        <a:t>Toronto</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200" b="0" i="0" u="none" strike="noStrike">
                          <a:solidFill>
                            <a:srgbClr val="00B050"/>
                          </a:solidFill>
                          <a:effectLst/>
                          <a:latin typeface="Calibri" panose="020F0502020204030204" pitchFamily="34" charset="0"/>
                        </a:rPr>
                        <a:t>Y</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200" b="0" i="0" u="none" strike="noStrike">
                          <a:solidFill>
                            <a:srgbClr val="000000"/>
                          </a:solidFill>
                          <a:effectLst/>
                          <a:latin typeface="Calibri" panose="020F0502020204030204" pitchFamily="34" charset="0"/>
                        </a:rPr>
                        <a:t>Welland</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200" b="0" i="0" u="none" strike="noStrike">
                          <a:solidFill>
                            <a:srgbClr val="00B050"/>
                          </a:solidFill>
                          <a:effectLst/>
                          <a:latin typeface="Calibri" panose="020F0502020204030204" pitchFamily="34" charset="0"/>
                        </a:rPr>
                        <a:t>Y</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3876208"/>
                  </a:ext>
                </a:extLst>
              </a:tr>
              <a:tr h="289070">
                <a:tc>
                  <a:txBody>
                    <a:bodyPr/>
                    <a:lstStyle/>
                    <a:p>
                      <a:pPr algn="l" fontAlgn="b"/>
                      <a:r>
                        <a:rPr lang="en-CA" sz="1200" b="0" i="0" u="none" strike="noStrike">
                          <a:solidFill>
                            <a:srgbClr val="000000"/>
                          </a:solidFill>
                          <a:effectLst/>
                          <a:latin typeface="Calibri" panose="020F0502020204030204" pitchFamily="34" charset="0"/>
                        </a:rPr>
                        <a:t>Durham</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200" b="0" i="0" u="none" strike="noStrike" dirty="0">
                          <a:solidFill>
                            <a:srgbClr val="FF0000"/>
                          </a:solidFill>
                          <a:effectLst/>
                          <a:latin typeface="Calibri" panose="020F0502020204030204" pitchFamily="34" charset="0"/>
                        </a:rPr>
                        <a:t>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200" b="0" i="0" u="none" strike="noStrike">
                          <a:solidFill>
                            <a:srgbClr val="000000"/>
                          </a:solidFill>
                          <a:effectLst/>
                          <a:latin typeface="Calibri" panose="020F0502020204030204" pitchFamily="34" charset="0"/>
                        </a:rPr>
                        <a:t>Kitchener-Waterloo</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200" b="0" i="0" u="none" strike="noStrike">
                          <a:solidFill>
                            <a:srgbClr val="00B050"/>
                          </a:solidFill>
                          <a:effectLst/>
                          <a:latin typeface="Calibri" panose="020F0502020204030204" pitchFamily="34" charset="0"/>
                        </a:rPr>
                        <a:t>Y</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1982984"/>
                  </a:ext>
                </a:extLst>
              </a:tr>
              <a:tr h="289070">
                <a:tc>
                  <a:txBody>
                    <a:bodyPr/>
                    <a:lstStyle/>
                    <a:p>
                      <a:pPr algn="l" fontAlgn="b"/>
                      <a:r>
                        <a:rPr lang="en-CA" sz="1200" b="0" i="0" u="none" strike="noStrike">
                          <a:solidFill>
                            <a:srgbClr val="000000"/>
                          </a:solidFill>
                          <a:effectLst/>
                          <a:latin typeface="Calibri" panose="020F0502020204030204" pitchFamily="34" charset="0"/>
                        </a:rPr>
                        <a:t>York</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200" b="0" i="0" u="none" strike="noStrike" dirty="0">
                          <a:solidFill>
                            <a:srgbClr val="FF0000"/>
                          </a:solidFill>
                          <a:effectLst/>
                          <a:latin typeface="Calibri" panose="020F0502020204030204" pitchFamily="34" charset="0"/>
                        </a:rPr>
                        <a:t>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200" b="0" i="0" u="none" strike="noStrike">
                          <a:solidFill>
                            <a:srgbClr val="000000"/>
                          </a:solidFill>
                          <a:effectLst/>
                          <a:latin typeface="Calibri" panose="020F0502020204030204" pitchFamily="34" charset="0"/>
                        </a:rPr>
                        <a:t>Cambridge</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200" b="0" i="0" u="none" strike="noStrike">
                          <a:solidFill>
                            <a:srgbClr val="00B050"/>
                          </a:solidFill>
                          <a:effectLst/>
                          <a:latin typeface="Calibri" panose="020F0502020204030204" pitchFamily="34" charset="0"/>
                        </a:rPr>
                        <a:t>Y</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3784367"/>
                  </a:ext>
                </a:extLst>
              </a:tr>
              <a:tr h="289070">
                <a:tc>
                  <a:txBody>
                    <a:bodyPr/>
                    <a:lstStyle/>
                    <a:p>
                      <a:pPr algn="l" fontAlgn="b"/>
                      <a:r>
                        <a:rPr lang="en-CA" sz="1200" b="0" i="0" u="none" strike="noStrike">
                          <a:solidFill>
                            <a:srgbClr val="000000"/>
                          </a:solidFill>
                          <a:effectLst/>
                          <a:latin typeface="Calibri" panose="020F0502020204030204" pitchFamily="34" charset="0"/>
                        </a:rPr>
                        <a:t>Brampton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200" b="0" i="0" u="none" strike="noStrike" dirty="0">
                          <a:solidFill>
                            <a:srgbClr val="00B050"/>
                          </a:solidFill>
                          <a:effectLst/>
                          <a:latin typeface="Calibri" panose="020F0502020204030204" pitchFamily="34" charset="0"/>
                        </a:rPr>
                        <a:t>Y</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200" b="0" i="0" u="none" strike="noStrike" dirty="0">
                          <a:solidFill>
                            <a:srgbClr val="000000"/>
                          </a:solidFill>
                          <a:effectLst/>
                          <a:latin typeface="Calibri" panose="020F0502020204030204" pitchFamily="34" charset="0"/>
                        </a:rPr>
                        <a:t>Guelph</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200" b="0" i="0" u="none" strike="noStrike">
                          <a:solidFill>
                            <a:srgbClr val="00B050"/>
                          </a:solidFill>
                          <a:effectLst/>
                          <a:latin typeface="Calibri" panose="020F0502020204030204" pitchFamily="34" charset="0"/>
                        </a:rPr>
                        <a:t>Y</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5666571"/>
                  </a:ext>
                </a:extLst>
              </a:tr>
              <a:tr h="289070">
                <a:tc>
                  <a:txBody>
                    <a:bodyPr/>
                    <a:lstStyle/>
                    <a:p>
                      <a:pPr algn="l" fontAlgn="b"/>
                      <a:r>
                        <a:rPr lang="en-CA" sz="1200" b="0" i="0" u="none" strike="noStrike">
                          <a:solidFill>
                            <a:srgbClr val="000000"/>
                          </a:solidFill>
                          <a:effectLst/>
                          <a:latin typeface="Calibri" panose="020F0502020204030204" pitchFamily="34" charset="0"/>
                        </a:rPr>
                        <a:t>Mississauga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200" b="0" i="0" u="none" strike="noStrike">
                          <a:solidFill>
                            <a:srgbClr val="00B050"/>
                          </a:solidFill>
                          <a:effectLst/>
                          <a:latin typeface="Calibri" panose="020F0502020204030204" pitchFamily="34" charset="0"/>
                        </a:rPr>
                        <a:t>Y</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200" b="0" i="0" u="none" strike="noStrike" dirty="0">
                          <a:solidFill>
                            <a:srgbClr val="000000"/>
                          </a:solidFill>
                          <a:effectLst/>
                          <a:latin typeface="Calibri" panose="020F0502020204030204" pitchFamily="34" charset="0"/>
                        </a:rPr>
                        <a:t>Orangeville</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200" b="0" i="0" u="none" strike="noStrike">
                          <a:solidFill>
                            <a:srgbClr val="00B050"/>
                          </a:solidFill>
                          <a:effectLst/>
                          <a:latin typeface="Calibri" panose="020F0502020204030204" pitchFamily="34" charset="0"/>
                        </a:rPr>
                        <a:t>Y</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656197"/>
                  </a:ext>
                </a:extLst>
              </a:tr>
              <a:tr h="289070">
                <a:tc>
                  <a:txBody>
                    <a:bodyPr/>
                    <a:lstStyle/>
                    <a:p>
                      <a:pPr algn="l" fontAlgn="b"/>
                      <a:r>
                        <a:rPr lang="en-CA" sz="1200" b="0" i="0" u="none" strike="noStrike">
                          <a:solidFill>
                            <a:srgbClr val="000000"/>
                          </a:solidFill>
                          <a:effectLst/>
                          <a:latin typeface="Calibri" panose="020F0502020204030204" pitchFamily="34" charset="0"/>
                        </a:rPr>
                        <a:t>Milton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200" b="0" i="0" u="none" strike="noStrike">
                          <a:solidFill>
                            <a:srgbClr val="FF0000"/>
                          </a:solidFill>
                          <a:effectLst/>
                          <a:latin typeface="Calibri" panose="020F0502020204030204" pitchFamily="34" charset="0"/>
                        </a:rPr>
                        <a:t>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200" b="0" i="0" u="none" strike="noStrike" dirty="0">
                          <a:solidFill>
                            <a:srgbClr val="000000"/>
                          </a:solidFill>
                          <a:effectLst/>
                          <a:latin typeface="Calibri" panose="020F0502020204030204" pitchFamily="34" charset="0"/>
                        </a:rPr>
                        <a:t>Barrie</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200" b="0" i="0" u="none" strike="noStrike">
                          <a:solidFill>
                            <a:srgbClr val="00B050"/>
                          </a:solidFill>
                          <a:effectLst/>
                          <a:latin typeface="Calibri" panose="020F0502020204030204" pitchFamily="34" charset="0"/>
                        </a:rPr>
                        <a:t>Y</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1780472"/>
                  </a:ext>
                </a:extLst>
              </a:tr>
              <a:tr h="289070">
                <a:tc>
                  <a:txBody>
                    <a:bodyPr/>
                    <a:lstStyle/>
                    <a:p>
                      <a:pPr algn="l" fontAlgn="b"/>
                      <a:r>
                        <a:rPr lang="en-CA" sz="1200" b="0" i="0" u="none" strike="noStrike">
                          <a:solidFill>
                            <a:srgbClr val="000000"/>
                          </a:solidFill>
                          <a:effectLst/>
                          <a:latin typeface="Calibri" panose="020F0502020204030204" pitchFamily="34" charset="0"/>
                        </a:rPr>
                        <a:t>Oakville</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200" b="0" i="0" u="none" strike="noStrike">
                          <a:solidFill>
                            <a:srgbClr val="00B050"/>
                          </a:solidFill>
                          <a:effectLst/>
                          <a:latin typeface="Calibri" panose="020F0502020204030204" pitchFamily="34" charset="0"/>
                        </a:rPr>
                        <a:t>Y</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200" b="0" i="0" u="none" strike="noStrike" dirty="0">
                          <a:solidFill>
                            <a:srgbClr val="000000"/>
                          </a:solidFill>
                          <a:effectLst/>
                          <a:latin typeface="Calibri" panose="020F0502020204030204" pitchFamily="34" charset="0"/>
                        </a:rPr>
                        <a:t>Orillia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200" b="0" i="0" u="none" strike="noStrike">
                          <a:solidFill>
                            <a:srgbClr val="FF0000"/>
                          </a:solidFill>
                          <a:effectLst/>
                          <a:latin typeface="Calibri" panose="020F0502020204030204" pitchFamily="34" charset="0"/>
                        </a:rPr>
                        <a:t>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2703579"/>
                  </a:ext>
                </a:extLst>
              </a:tr>
              <a:tr h="289070">
                <a:tc>
                  <a:txBody>
                    <a:bodyPr/>
                    <a:lstStyle/>
                    <a:p>
                      <a:pPr algn="l" fontAlgn="b"/>
                      <a:r>
                        <a:rPr lang="en-CA" sz="1200" b="0" i="0" u="none" strike="noStrike">
                          <a:solidFill>
                            <a:srgbClr val="000000"/>
                          </a:solidFill>
                          <a:effectLst/>
                          <a:latin typeface="Calibri" panose="020F0502020204030204" pitchFamily="34" charset="0"/>
                        </a:rPr>
                        <a:t>Burlington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200" b="0" i="0" u="none" strike="noStrike">
                          <a:solidFill>
                            <a:srgbClr val="00B050"/>
                          </a:solidFill>
                          <a:effectLst/>
                          <a:latin typeface="Calibri" panose="020F0502020204030204" pitchFamily="34" charset="0"/>
                        </a:rPr>
                        <a:t>Y</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200" b="0" i="0" u="none" strike="noStrike" dirty="0">
                          <a:solidFill>
                            <a:srgbClr val="000000"/>
                          </a:solidFill>
                          <a:effectLst/>
                          <a:latin typeface="Calibri" panose="020F0502020204030204" pitchFamily="34" charset="0"/>
                        </a:rPr>
                        <a:t>Kawartha Lakes</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200" b="0" i="0" u="none" strike="noStrike" dirty="0">
                          <a:solidFill>
                            <a:srgbClr val="FF0000"/>
                          </a:solidFill>
                          <a:effectLst/>
                          <a:latin typeface="Calibri" panose="020F0502020204030204" pitchFamily="34" charset="0"/>
                        </a:rPr>
                        <a:t>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0586842"/>
                  </a:ext>
                </a:extLst>
              </a:tr>
              <a:tr h="289070">
                <a:tc>
                  <a:txBody>
                    <a:bodyPr/>
                    <a:lstStyle/>
                    <a:p>
                      <a:pPr algn="l" fontAlgn="b"/>
                      <a:r>
                        <a:rPr lang="en-CA" sz="1200" b="0" i="0" u="none" strike="noStrike">
                          <a:solidFill>
                            <a:srgbClr val="000000"/>
                          </a:solidFill>
                          <a:effectLst/>
                          <a:latin typeface="Calibri" panose="020F0502020204030204" pitchFamily="34" charset="0"/>
                        </a:rPr>
                        <a:t>Hamilton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200" b="0" i="0" u="none" strike="noStrike">
                          <a:solidFill>
                            <a:srgbClr val="00B050"/>
                          </a:solidFill>
                          <a:effectLst/>
                          <a:latin typeface="Calibri" panose="020F0502020204030204" pitchFamily="34" charset="0"/>
                        </a:rPr>
                        <a:t>Y</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200" b="0" i="0" u="none" strike="noStrike">
                          <a:solidFill>
                            <a:srgbClr val="000000"/>
                          </a:solidFill>
                          <a:effectLst/>
                          <a:latin typeface="Calibri" panose="020F0502020204030204" pitchFamily="34" charset="0"/>
                        </a:rPr>
                        <a:t>Peterborough</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200" b="0" i="0" u="none" strike="noStrike" dirty="0">
                          <a:solidFill>
                            <a:srgbClr val="00B050"/>
                          </a:solidFill>
                          <a:effectLst/>
                          <a:latin typeface="Calibri" panose="020F0502020204030204" pitchFamily="34" charset="0"/>
                        </a:rPr>
                        <a:t>Y</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026978"/>
                  </a:ext>
                </a:extLst>
              </a:tr>
            </a:tbl>
          </a:graphicData>
        </a:graphic>
      </p:graphicFrame>
    </p:spTree>
    <p:extLst>
      <p:ext uri="{BB962C8B-B14F-4D97-AF65-F5344CB8AC3E}">
        <p14:creationId xmlns:p14="http://schemas.microsoft.com/office/powerpoint/2010/main" val="2770023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PlaceHolder 1"/>
          <p:cNvSpPr>
            <a:spLocks noGrp="1"/>
          </p:cNvSpPr>
          <p:nvPr>
            <p:ph type="title"/>
          </p:nvPr>
        </p:nvSpPr>
        <p:spPr>
          <a:prstGeom prst="rect">
            <a:avLst/>
          </a:prstGeom>
          <a:noFill/>
          <a:ln w="0">
            <a:noFill/>
          </a:ln>
        </p:spPr>
        <p:txBody>
          <a:bodyPr lIns="91440" tIns="45720" rIns="91440" bIns="45720" anchor="t">
            <a:noAutofit/>
          </a:bodyPr>
          <a:lstStyle/>
          <a:p>
            <a:pPr indent="0" defTabSz="457200">
              <a:lnSpc>
                <a:spcPct val="100000"/>
              </a:lnSpc>
              <a:buNone/>
            </a:pPr>
            <a:r>
              <a:rPr lang="en-CA" sz="3600" b="0" u="none" strike="noStrike" dirty="0">
                <a:solidFill>
                  <a:schemeClr val="accent1"/>
                </a:solidFill>
                <a:effectLst/>
                <a:uFillTx/>
                <a:latin typeface="Trebuchet MS"/>
              </a:rPr>
              <a:t>Toolbox 2 Update</a:t>
            </a:r>
            <a:endParaRPr lang="en-US" sz="3600" b="0" u="none" strike="noStrike" dirty="0">
              <a:solidFill>
                <a:schemeClr val="dk1"/>
              </a:solidFill>
              <a:effectLst/>
              <a:uFillTx/>
              <a:latin typeface="Trebuchet MS"/>
            </a:endParaRPr>
          </a:p>
        </p:txBody>
      </p:sp>
      <p:sp>
        <p:nvSpPr>
          <p:cNvPr id="2" name="Content Placeholder 1">
            <a:extLst>
              <a:ext uri="{FF2B5EF4-FFF2-40B4-BE49-F238E27FC236}">
                <a16:creationId xmlns:a16="http://schemas.microsoft.com/office/drawing/2014/main" id="{12266C44-15E4-5656-C2C9-97FBFC4C31B9}"/>
              </a:ext>
            </a:extLst>
          </p:cNvPr>
          <p:cNvSpPr>
            <a:spLocks noGrp="1"/>
          </p:cNvSpPr>
          <p:nvPr>
            <p:ph idx="1"/>
          </p:nvPr>
        </p:nvSpPr>
        <p:spPr>
          <a:xfrm>
            <a:off x="609598" y="2160590"/>
            <a:ext cx="7551175" cy="3880773"/>
          </a:xfrm>
        </p:spPr>
        <p:txBody>
          <a:bodyPr/>
          <a:lstStyle/>
          <a:p>
            <a:r>
              <a:rPr lang="en-US" dirty="0"/>
              <a:t>Continuing our conversion of the Toolbox1 tools to Python3 </a:t>
            </a:r>
          </a:p>
          <a:p>
            <a:r>
              <a:rPr lang="en-US" dirty="0"/>
              <a:t>Testing tools to ensure they work with latest version of EMME</a:t>
            </a:r>
          </a:p>
          <a:p>
            <a:r>
              <a:rPr lang="en-US" dirty="0"/>
              <a:t>Continuing optimizing and refactoring tools</a:t>
            </a:r>
          </a:p>
          <a:p>
            <a:r>
              <a:rPr lang="en-US" dirty="0"/>
              <a:t>Updating Toolbox2 documentation</a:t>
            </a:r>
          </a:p>
          <a:p>
            <a:endParaRPr lang="en-CA" dirty="0"/>
          </a:p>
        </p:txBody>
      </p:sp>
      <p:sp>
        <p:nvSpPr>
          <p:cNvPr id="3" name="PlaceHolder 2"/>
          <p:cNvSpPr>
            <a:spLocks noGrp="1"/>
          </p:cNvSpPr>
          <p:nvPr>
            <p:ph type="sldNum" sz="quarter" idx="12"/>
          </p:nvPr>
        </p:nvSpPr>
        <p:spPr/>
        <p:txBody>
          <a:bodyPr/>
          <a:lstStyle/>
          <a:p>
            <a:fld id="{3DF644C1-3020-4AC3-940B-92E3A9549534}" type="slidenum">
              <a:rPr/>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PlaceHolder 1"/>
          <p:cNvSpPr>
            <a:spLocks noGrp="1"/>
          </p:cNvSpPr>
          <p:nvPr>
            <p:ph type="title"/>
          </p:nvPr>
        </p:nvSpPr>
        <p:spPr>
          <a:prstGeom prst="rect">
            <a:avLst/>
          </a:prstGeom>
          <a:noFill/>
          <a:ln w="0">
            <a:noFill/>
          </a:ln>
        </p:spPr>
        <p:txBody>
          <a:bodyPr lIns="91440" tIns="45720" rIns="91440" bIns="45720" anchor="t">
            <a:noAutofit/>
          </a:bodyPr>
          <a:lstStyle/>
          <a:p>
            <a:pPr indent="0" defTabSz="457200">
              <a:lnSpc>
                <a:spcPct val="100000"/>
              </a:lnSpc>
              <a:buNone/>
            </a:pPr>
            <a:r>
              <a:rPr lang="en-CA" sz="3600" b="0" u="none" strike="noStrike">
                <a:solidFill>
                  <a:schemeClr val="accent1"/>
                </a:solidFill>
                <a:effectLst/>
                <a:uFillTx/>
                <a:latin typeface="Trebuchet MS"/>
              </a:rPr>
              <a:t>XTMF 2</a:t>
            </a:r>
            <a:endParaRPr lang="en-US" sz="3600" b="0" u="none" strike="noStrike">
              <a:solidFill>
                <a:schemeClr val="dk1"/>
              </a:solidFill>
              <a:effectLst/>
              <a:uFillTx/>
              <a:latin typeface="Trebuchet MS"/>
            </a:endParaRPr>
          </a:p>
        </p:txBody>
      </p:sp>
      <p:sp>
        <p:nvSpPr>
          <p:cNvPr id="5" name="Text Placeholder 4">
            <a:extLst>
              <a:ext uri="{FF2B5EF4-FFF2-40B4-BE49-F238E27FC236}">
                <a16:creationId xmlns:a16="http://schemas.microsoft.com/office/drawing/2014/main" id="{A568D0FE-6176-43ED-B69A-290E504F879A}"/>
              </a:ext>
            </a:extLst>
          </p:cNvPr>
          <p:cNvSpPr>
            <a:spLocks noGrp="1"/>
          </p:cNvSpPr>
          <p:nvPr>
            <p:ph type="body" idx="1"/>
          </p:nvPr>
        </p:nvSpPr>
        <p:spPr/>
        <p:txBody>
          <a:bodyPr/>
          <a:lstStyle/>
          <a:p>
            <a:endParaRPr lang="en-CA"/>
          </a:p>
        </p:txBody>
      </p:sp>
      <p:sp>
        <p:nvSpPr>
          <p:cNvPr id="4" name="PlaceHolder 3"/>
          <p:cNvSpPr>
            <a:spLocks noGrp="1"/>
          </p:cNvSpPr>
          <p:nvPr>
            <p:ph type="sldNum" sz="quarter" idx="12"/>
          </p:nvPr>
        </p:nvSpPr>
        <p:spPr/>
        <p:txBody>
          <a:bodyPr/>
          <a:lstStyle/>
          <a:p>
            <a:fld id="{D934262F-1B1F-4FB3-BB2D-6828E6EFFB79}" type="slidenum">
              <a:t>7</a:t>
            </a:fld>
            <a:endParaRPr/>
          </a:p>
        </p:txBody>
      </p:sp>
      <p:pic>
        <p:nvPicPr>
          <p:cNvPr id="323" name="Picture 322"/>
          <p:cNvPicPr/>
          <p:nvPr/>
        </p:nvPicPr>
        <p:blipFill>
          <a:blip r:embed="rId2"/>
          <a:stretch/>
        </p:blipFill>
        <p:spPr>
          <a:xfrm rot="687000">
            <a:off x="3123772" y="1968312"/>
            <a:ext cx="5352120" cy="3323520"/>
          </a:xfrm>
          <a:prstGeom prst="rect">
            <a:avLst/>
          </a:prstGeom>
          <a:noFill/>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laceHolder 1"/>
          <p:cNvSpPr>
            <a:spLocks noGrp="1"/>
          </p:cNvSpPr>
          <p:nvPr>
            <p:ph type="title"/>
          </p:nvPr>
        </p:nvSpPr>
        <p:spPr>
          <a:xfrm>
            <a:off x="457172" y="1184415"/>
            <a:ext cx="8228763" cy="614142"/>
          </a:xfrm>
          <a:prstGeom prst="rect">
            <a:avLst/>
          </a:prstGeom>
          <a:noFill/>
          <a:ln w="0">
            <a:noFill/>
          </a:ln>
        </p:spPr>
        <p:txBody>
          <a:bodyPr vert="horz" lIns="0" tIns="0" rIns="0" bIns="0" rtlCol="0" anchor="ctr">
            <a:spAutoFit/>
          </a:bodyPr>
          <a:lstStyle/>
          <a:p>
            <a:r>
              <a:rPr lang="en-CA" sz="3991">
                <a:solidFill>
                  <a:srgbClr val="000000"/>
                </a:solidFill>
                <a:latin typeface="Arial"/>
              </a:rPr>
              <a:t>XTMF2 - Progress</a:t>
            </a:r>
          </a:p>
        </p:txBody>
      </p:sp>
      <p:sp>
        <p:nvSpPr>
          <p:cNvPr id="18" name="PlaceHolder 2"/>
          <p:cNvSpPr>
            <a:spLocks noGrp="1"/>
          </p:cNvSpPr>
          <p:nvPr>
            <p:ph/>
          </p:nvPr>
        </p:nvSpPr>
        <p:spPr>
          <a:xfrm>
            <a:off x="457172" y="2060501"/>
            <a:ext cx="8228763" cy="2982718"/>
          </a:xfrm>
          <a:prstGeom prst="rect">
            <a:avLst/>
          </a:prstGeom>
          <a:noFill/>
          <a:ln w="0">
            <a:noFill/>
          </a:ln>
        </p:spPr>
        <p:txBody>
          <a:bodyPr vert="horz" lIns="0" tIns="0" rIns="0" bIns="0" rtlCol="0" anchor="t">
            <a:normAutofit/>
          </a:bodyPr>
          <a:lstStyle/>
          <a:p>
            <a:pPr marL="391867" indent="-293900" algn="l">
              <a:spcBef>
                <a:spcPts val="1285"/>
              </a:spcBef>
              <a:buClr>
                <a:srgbClr val="000000"/>
              </a:buClr>
              <a:buSzPct val="45000"/>
              <a:buFont typeface="Wingdings" charset="2"/>
              <a:buChar char=""/>
            </a:pPr>
            <a:r>
              <a:rPr lang="en-CA" sz="2903">
                <a:solidFill>
                  <a:srgbClr val="000000"/>
                </a:solidFill>
                <a:latin typeface="Arial"/>
              </a:rPr>
              <a:t>XTMF2 development continues</a:t>
            </a:r>
          </a:p>
          <a:p>
            <a:pPr marL="391867" indent="-293900" algn="l">
              <a:spcBef>
                <a:spcPts val="1285"/>
              </a:spcBef>
              <a:buClr>
                <a:srgbClr val="000000"/>
              </a:buClr>
              <a:buSzPct val="45000"/>
              <a:buFont typeface="Wingdings" charset="2"/>
              <a:buChar char=""/>
            </a:pPr>
            <a:r>
              <a:rPr lang="en-CA" sz="2903">
                <a:solidFill>
                  <a:srgbClr val="000000"/>
                </a:solidFill>
                <a:latin typeface="Arial"/>
              </a:rPr>
              <a:t>The following slides goes over latest graphical implementation</a:t>
            </a:r>
          </a:p>
          <a:p>
            <a:pPr marL="391867" indent="-293900" algn="l">
              <a:spcBef>
                <a:spcPts val="1285"/>
              </a:spcBef>
              <a:buClr>
                <a:srgbClr val="000000"/>
              </a:buClr>
              <a:buSzPct val="45000"/>
              <a:buFont typeface="Wingdings" charset="2"/>
              <a:buChar char=""/>
            </a:pPr>
            <a:r>
              <a:rPr lang="en-CA" sz="2903">
                <a:solidFill>
                  <a:srgbClr val="000000"/>
                </a:solidFill>
                <a:latin typeface="Arial"/>
              </a:rPr>
              <a:t>File formats and GUI elements will likely change before XTMF V2.0 is released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laceHolder 1"/>
          <p:cNvSpPr>
            <a:spLocks noGrp="1"/>
          </p:cNvSpPr>
          <p:nvPr>
            <p:ph type="title"/>
          </p:nvPr>
        </p:nvSpPr>
        <p:spPr>
          <a:xfrm>
            <a:off x="457172" y="1184415"/>
            <a:ext cx="8228763" cy="614142"/>
          </a:xfrm>
          <a:prstGeom prst="rect">
            <a:avLst/>
          </a:prstGeom>
          <a:noFill/>
          <a:ln w="0">
            <a:noFill/>
          </a:ln>
        </p:spPr>
        <p:txBody>
          <a:bodyPr vert="horz" lIns="0" tIns="0" rIns="0" bIns="0" rtlCol="0" anchor="ctr">
            <a:spAutoFit/>
          </a:bodyPr>
          <a:lstStyle/>
          <a:p>
            <a:r>
              <a:rPr lang="en-CA" sz="3991">
                <a:solidFill>
                  <a:srgbClr val="000000"/>
                </a:solidFill>
                <a:latin typeface="Arial"/>
              </a:rPr>
              <a:t>XTMF2 – Project Selection</a:t>
            </a:r>
          </a:p>
        </p:txBody>
      </p:sp>
      <p:pic>
        <p:nvPicPr>
          <p:cNvPr id="20" name="Picture 19"/>
          <p:cNvPicPr/>
          <p:nvPr/>
        </p:nvPicPr>
        <p:blipFill>
          <a:blip r:embed="rId3"/>
          <a:stretch/>
        </p:blipFill>
        <p:spPr>
          <a:xfrm>
            <a:off x="1306205" y="1673538"/>
            <a:ext cx="6204472" cy="4002538"/>
          </a:xfrm>
          <a:prstGeom prst="rect">
            <a:avLst/>
          </a:prstGeom>
          <a:noFill/>
          <a:ln w="0">
            <a:noFill/>
          </a:ln>
        </p:spPr>
      </p:pic>
    </p:spTree>
  </p:cSld>
  <p:clrMapOvr>
    <a:masterClrMapping/>
  </p:clrMapOvr>
</p:sld>
</file>

<file path=ppt/theme/theme1.xml><?xml version="1.0" encoding="utf-8"?>
<a:theme xmlns:a="http://schemas.openxmlformats.org/drawingml/2006/main" name="Facet">
  <a:themeElements>
    <a:clrScheme name="Custom 8">
      <a:dk1>
        <a:sysClr val="windowText" lastClr="000000"/>
      </a:dk1>
      <a:lt1>
        <a:sysClr val="window" lastClr="FFFFFF"/>
      </a:lt1>
      <a:dk2>
        <a:srgbClr val="44546A"/>
      </a:dk2>
      <a:lt2>
        <a:srgbClr val="E7E6E6"/>
      </a:lt2>
      <a:accent1>
        <a:srgbClr val="5B9BD5"/>
      </a:accent1>
      <a:accent2>
        <a:srgbClr val="BDD7EE"/>
      </a:accent2>
      <a:accent3>
        <a:srgbClr val="A5A5A5"/>
      </a:accent3>
      <a:accent4>
        <a:srgbClr val="FFC000"/>
      </a:accent4>
      <a:accent5>
        <a:srgbClr val="4472C4"/>
      </a:accent5>
      <a:accent6>
        <a:srgbClr val="70AD47"/>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C8F61A9EA1494AA7F4C5C9E66AB1DC" ma:contentTypeVersion="14" ma:contentTypeDescription="Create a new document." ma:contentTypeScope="" ma:versionID="65ff9a75cd59dbb8fb4c6afa6cdde204">
  <xsd:schema xmlns:xsd="http://www.w3.org/2001/XMLSchema" xmlns:xs="http://www.w3.org/2001/XMLSchema" xmlns:p="http://schemas.microsoft.com/office/2006/metadata/properties" xmlns:ns3="5ccce5b5-86f6-4156-93f3-71df86665cb7" xmlns:ns4="111db4cc-1b42-4762-b43a-975bac0b776e" targetNamespace="http://schemas.microsoft.com/office/2006/metadata/properties" ma:root="true" ma:fieldsID="703630602e329b997e7ed4b30b505387" ns3:_="" ns4:_="">
    <xsd:import namespace="5ccce5b5-86f6-4156-93f3-71df86665cb7"/>
    <xsd:import namespace="111db4cc-1b42-4762-b43a-975bac0b776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LengthInSeconds" minOccurs="0"/>
                <xsd:element ref="ns4:MediaServiceDateTaken"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cce5b5-86f6-4156-93f3-71df86665cb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1db4cc-1b42-4762-b43a-975bac0b776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74025D-83E2-4532-940F-6B11F59D6AE3}">
  <ds:schemaRefs>
    <ds:schemaRef ds:uri="http://schemas.microsoft.com/sharepoint/v3/contenttype/forms"/>
  </ds:schemaRefs>
</ds:datastoreItem>
</file>

<file path=customXml/itemProps2.xml><?xml version="1.0" encoding="utf-8"?>
<ds:datastoreItem xmlns:ds="http://schemas.openxmlformats.org/officeDocument/2006/customXml" ds:itemID="{F3862D14-1A04-41AB-95F9-348A729788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cce5b5-86f6-4156-93f3-71df86665cb7"/>
    <ds:schemaRef ds:uri="111db4cc-1b42-4762-b43a-975bac0b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2E5CE4-EA61-4181-9E70-8514043F0FA2}">
  <ds:schemaRefs>
    <ds:schemaRef ds:uri="http://schemas.microsoft.com/office/2006/documentManagement/types"/>
    <ds:schemaRef ds:uri="http://schemas.microsoft.com/office/2006/metadata/properties"/>
    <ds:schemaRef ds:uri="http://purl.org/dc/terms/"/>
    <ds:schemaRef ds:uri="5ccce5b5-86f6-4156-93f3-71df86665cb7"/>
    <ds:schemaRef ds:uri="http://www.w3.org/XML/1998/namespace"/>
    <ds:schemaRef ds:uri="http://schemas.microsoft.com/office/infopath/2007/PartnerControls"/>
    <ds:schemaRef ds:uri="111db4cc-1b42-4762-b43a-975bac0b776e"/>
    <ds:schemaRef ds:uri="http://purl.org/dc/elements/1.1/"/>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8707</TotalTime>
  <Words>1381</Words>
  <Application>Microsoft Office PowerPoint</Application>
  <PresentationFormat>On-screen Show (4:3)</PresentationFormat>
  <Paragraphs>200</Paragraphs>
  <Slides>37</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Calibri</vt:lpstr>
      <vt:lpstr>Impact</vt:lpstr>
      <vt:lpstr>Noto Sans CJK SC</vt:lpstr>
      <vt:lpstr>Times New Roman</vt:lpstr>
      <vt:lpstr>Trebuchet MS</vt:lpstr>
      <vt:lpstr>Wingdings</vt:lpstr>
      <vt:lpstr>Wingdings 3</vt:lpstr>
      <vt:lpstr>Facet</vt:lpstr>
      <vt:lpstr>Technical Advisory Committee Meeting</vt:lpstr>
      <vt:lpstr>Agenda</vt:lpstr>
      <vt:lpstr>2026-27 Work Plan</vt:lpstr>
      <vt:lpstr>GGH Network Update</vt:lpstr>
      <vt:lpstr>Parking Data</vt:lpstr>
      <vt:lpstr>Toolbox 2 Update</vt:lpstr>
      <vt:lpstr>XTMF 2</vt:lpstr>
      <vt:lpstr>XTMF2 - Progress</vt:lpstr>
      <vt:lpstr>XTMF2 – Project Selection</vt:lpstr>
      <vt:lpstr>XTMF2 – Model System Selection</vt:lpstr>
      <vt:lpstr>XTMF2 – Model System Editor</vt:lpstr>
      <vt:lpstr>XTMF2 – Selecting Multiple Nodes</vt:lpstr>
      <vt:lpstr>XTMF2 – Linking Nodes</vt:lpstr>
      <vt:lpstr>XTMF2 – Parameter Scripting</vt:lpstr>
      <vt:lpstr>XTMF2 – Scripting Parameters</vt:lpstr>
      <vt:lpstr>XTMF2 – Scripting Parameters</vt:lpstr>
      <vt:lpstr>XTMF2 - Scripting Parameters</vt:lpstr>
      <vt:lpstr>XTMF2 – Estimation Setup</vt:lpstr>
      <vt:lpstr>XTMF2 – Estimation Parameters</vt:lpstr>
      <vt:lpstr>XTMF - Calibration</vt:lpstr>
      <vt:lpstr>XTMF2 – Run Window</vt:lpstr>
      <vt:lpstr>XTMF2 – Optimization Progress</vt:lpstr>
      <vt:lpstr>Review of GTHA Pop/Emp Forecasting Procedures</vt:lpstr>
      <vt:lpstr>Population &amp; Employment Inputs to a Travel Demand Model</vt:lpstr>
      <vt:lpstr>Generic Pop/Emp Forecasting Process</vt:lpstr>
      <vt:lpstr>Pop/Emp Control Totals by Municipality: E.g., Hemson Procedure</vt:lpstr>
      <vt:lpstr>Hemson Forecast Procedure (Source: Hemson Memo to Region of Peel, “Scenario 1 and 2 Peel Forecasts Key Assumptions and Method”, March 26, 2025)</vt:lpstr>
      <vt:lpstr>Allocation of Pop/Emp to TAZs</vt:lpstr>
      <vt:lpstr>Population Forecasting</vt:lpstr>
      <vt:lpstr>City of Toronto Population Forecasting Procedure (Source: Staff report to Planning &amp; Housing Committee, City Planning, City of Toronto, April 13, 2023)</vt:lpstr>
      <vt:lpstr>Employment Forecasting</vt:lpstr>
      <vt:lpstr>City of Toronto Employment Forecasting Procedure (Source: Staff report to Planning &amp; Housing Committee, City Planning, City of Toronto, April 13, 2023)</vt:lpstr>
      <vt:lpstr>LUAS</vt:lpstr>
      <vt:lpstr>Observations (a preliminary list)</vt:lpstr>
      <vt:lpstr>Other Business</vt:lpstr>
      <vt:lpstr>2025-26 Meeting Schedule</vt:lpstr>
      <vt:lpstr>We are adjourned! Thank you!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NetworkModeller</dc:creator>
  <cp:lastModifiedBy>Eric Miller</cp:lastModifiedBy>
  <cp:revision>431</cp:revision>
  <dcterms:created xsi:type="dcterms:W3CDTF">2014-05-13T18:07:51Z</dcterms:created>
  <dcterms:modified xsi:type="dcterms:W3CDTF">2026-06-03T15:36:51Z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0x01010068C8F61A9EA1494AA7F4C5C9E66AB1DC</vt:lpwstr>
  </property>
</Properties>
</file>